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55" r:id="rId3"/>
    <p:sldId id="356" r:id="rId4"/>
    <p:sldId id="358" r:id="rId5"/>
    <p:sldId id="357" r:id="rId6"/>
    <p:sldId id="362" r:id="rId7"/>
    <p:sldId id="367" r:id="rId8"/>
    <p:sldId id="360" r:id="rId9"/>
    <p:sldId id="364" r:id="rId10"/>
    <p:sldId id="365" r:id="rId11"/>
    <p:sldId id="366" r:id="rId12"/>
    <p:sldId id="368" r:id="rId13"/>
    <p:sldId id="363" r:id="rId14"/>
    <p:sldId id="258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pos="16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90" y="90"/>
      </p:cViewPr>
      <p:guideLst>
        <p:guide orient="horz" pos="346"/>
        <p:guide pos="168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2C37-DBBE-4507-B6B0-3B7D71457A4D}" type="datetimeFigureOut">
              <a:rPr lang="es-ES" smtClean="0"/>
              <a:t>06/06/2023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D3E7-18E0-4A05-904F-3340FF5882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1880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2C37-DBBE-4507-B6B0-3B7D71457A4D}" type="datetimeFigureOut">
              <a:rPr lang="es-ES" smtClean="0"/>
              <a:t>06/06/2023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D3E7-18E0-4A05-904F-3340FF5882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386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2C37-DBBE-4507-B6B0-3B7D71457A4D}" type="datetimeFigureOut">
              <a:rPr lang="es-ES" smtClean="0"/>
              <a:t>06/06/2023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D3E7-18E0-4A05-904F-3340FF5882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2714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2C37-DBBE-4507-B6B0-3B7D71457A4D}" type="datetimeFigureOut">
              <a:rPr lang="es-ES" smtClean="0"/>
              <a:t>06/06/2023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D3E7-18E0-4A05-904F-3340FF5882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7852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2C37-DBBE-4507-B6B0-3B7D71457A4D}" type="datetimeFigureOut">
              <a:rPr lang="es-ES" smtClean="0"/>
              <a:t>06/06/2023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D3E7-18E0-4A05-904F-3340FF5882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62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2C37-DBBE-4507-B6B0-3B7D71457A4D}" type="datetimeFigureOut">
              <a:rPr lang="es-ES" smtClean="0"/>
              <a:t>06/06/2023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D3E7-18E0-4A05-904F-3340FF5882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6572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2C37-DBBE-4507-B6B0-3B7D71457A4D}" type="datetimeFigureOut">
              <a:rPr lang="es-ES" smtClean="0"/>
              <a:t>06/06/2023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D3E7-18E0-4A05-904F-3340FF5882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5099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2C37-DBBE-4507-B6B0-3B7D71457A4D}" type="datetimeFigureOut">
              <a:rPr lang="es-ES" smtClean="0"/>
              <a:t>06/06/2023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D3E7-18E0-4A05-904F-3340FF5882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0681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2C37-DBBE-4507-B6B0-3B7D71457A4D}" type="datetimeFigureOut">
              <a:rPr lang="es-ES" smtClean="0"/>
              <a:t>06/06/2023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D3E7-18E0-4A05-904F-3340FF5882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0049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2C37-DBBE-4507-B6B0-3B7D71457A4D}" type="datetimeFigureOut">
              <a:rPr lang="es-ES" smtClean="0"/>
              <a:t>06/06/2023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D3E7-18E0-4A05-904F-3340FF5882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3179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02C37-DBBE-4507-B6B0-3B7D71457A4D}" type="datetimeFigureOut">
              <a:rPr lang="es-ES" smtClean="0"/>
              <a:t>06/06/2023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1D3E7-18E0-4A05-904F-3340FF5882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5825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02C37-DBBE-4507-B6B0-3B7D71457A4D}" type="datetimeFigureOut">
              <a:rPr lang="es-ES" smtClean="0"/>
              <a:t>06/06/2023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1D3E7-18E0-4A05-904F-3340FF5882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7546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19" y="3943"/>
            <a:ext cx="12195831" cy="6854057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691801" y="4365605"/>
            <a:ext cx="89569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 smtClean="0">
                <a:solidFill>
                  <a:schemeClr val="bg1"/>
                </a:solidFill>
              </a:rPr>
              <a:t>SOCIALIZACIÓN PROYECTO DE ACUERDO POLÍTICA PÚBLICA DE LIBERTAD DE CREENCIAS RELIGIOSAS Y DE CULTOS.</a:t>
            </a:r>
            <a:endParaRPr lang="es-CO" sz="1200" b="1" dirty="0" smtClean="0">
              <a:solidFill>
                <a:srgbClr val="FFC000"/>
              </a:solidFill>
            </a:endParaRPr>
          </a:p>
          <a:p>
            <a:pPr algn="ctr"/>
            <a:endParaRPr lang="es-CO" sz="2400" b="1" dirty="0">
              <a:solidFill>
                <a:schemeClr val="bg1"/>
              </a:solidFill>
            </a:endParaRPr>
          </a:p>
          <a:p>
            <a:pPr algn="ctr"/>
            <a:r>
              <a:rPr lang="es-CO" b="1" dirty="0" smtClean="0">
                <a:solidFill>
                  <a:schemeClr val="bg1"/>
                </a:solidFill>
              </a:rPr>
              <a:t>Itagüí, junio de 2023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86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506683" y="561153"/>
            <a:ext cx="93974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200" b="1" dirty="0" smtClean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Objetivos específicos</a:t>
            </a:r>
            <a:endParaRPr lang="es-CO" sz="32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1610592" y="1660933"/>
            <a:ext cx="2473037" cy="99752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1. IMPLEMENTAR</a:t>
            </a:r>
            <a:endParaRPr lang="es-CO" sz="2400" dirty="0"/>
          </a:p>
        </p:txBody>
      </p:sp>
      <p:sp>
        <p:nvSpPr>
          <p:cNvPr id="5" name="Rectángulo redondeado 4"/>
          <p:cNvSpPr/>
          <p:nvPr/>
        </p:nvSpPr>
        <p:spPr>
          <a:xfrm>
            <a:off x="4506190" y="2163935"/>
            <a:ext cx="2473037" cy="99752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2. FORTALECER</a:t>
            </a:r>
            <a:endParaRPr lang="es-CO" sz="2400" dirty="0"/>
          </a:p>
        </p:txBody>
      </p:sp>
      <p:sp>
        <p:nvSpPr>
          <p:cNvPr id="6" name="Rectángulo redondeado 5"/>
          <p:cNvSpPr/>
          <p:nvPr/>
        </p:nvSpPr>
        <p:spPr>
          <a:xfrm>
            <a:off x="7401788" y="3136988"/>
            <a:ext cx="2473037" cy="99752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400" dirty="0"/>
              <a:t>3</a:t>
            </a:r>
            <a:r>
              <a:rPr lang="es-CO" sz="2400" dirty="0" smtClean="0"/>
              <a:t>. DESARROLLAR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4533898" y="4134515"/>
            <a:ext cx="2473037" cy="99752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4. IDENTIFICAR Y VISIBILIZAR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1610592" y="5132042"/>
            <a:ext cx="2473037" cy="99752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400" dirty="0"/>
              <a:t>5</a:t>
            </a:r>
            <a:r>
              <a:rPr lang="es-CO" sz="2400" dirty="0" smtClean="0"/>
              <a:t>. ESTRATEGIAS</a:t>
            </a:r>
          </a:p>
        </p:txBody>
      </p:sp>
    </p:spTree>
    <p:extLst>
      <p:ext uri="{BB962C8B-B14F-4D97-AF65-F5344CB8AC3E}">
        <p14:creationId xmlns:p14="http://schemas.microsoft.com/office/powerpoint/2010/main" val="276543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735283" y="1652065"/>
            <a:ext cx="10343148" cy="4307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32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Diversidad de creencias religiosas</a:t>
            </a: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32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Legalidad</a:t>
            </a:r>
            <a:endParaRPr lang="es-ES" sz="32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32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Equidad</a:t>
            </a:r>
            <a:endParaRPr lang="es-ES" sz="32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32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Participación</a:t>
            </a:r>
            <a:endParaRPr lang="es-ES" sz="32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32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Corresponsabilidad</a:t>
            </a:r>
            <a:endParaRPr lang="es-ES" sz="32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32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Articulación</a:t>
            </a:r>
            <a:endParaRPr lang="es-ES" sz="32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32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Autonomía e inmunidad de coacción</a:t>
            </a: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32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Publicidad</a:t>
            </a:r>
            <a:endParaRPr lang="es-ES" sz="32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735283" y="737650"/>
            <a:ext cx="93974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200" b="1" dirty="0" smtClean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Principios</a:t>
            </a:r>
            <a:endParaRPr lang="es-CO" sz="32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33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94955" y="1270314"/>
            <a:ext cx="93974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200" b="1" dirty="0" smtClean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Enfoques </a:t>
            </a:r>
            <a:r>
              <a:rPr lang="es-CO" sz="3200" b="1" dirty="0" smtClean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la Política Pública</a:t>
            </a:r>
            <a:endParaRPr lang="es-CO" sz="32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936EF831-08B1-4E3F-8BA9-67DA69DF6FAC}"/>
              </a:ext>
            </a:extLst>
          </p:cNvPr>
          <p:cNvSpPr txBox="1"/>
          <p:nvPr/>
        </p:nvSpPr>
        <p:spPr>
          <a:xfrm>
            <a:off x="1596607" y="3094888"/>
            <a:ext cx="3650801" cy="52322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Century Gothic" panose="020B0502020202020204" pitchFamily="34" charset="0"/>
              </a:rPr>
              <a:t>Enfoque diferencial</a:t>
            </a:r>
            <a:endParaRPr lang="es-ES" sz="2800" dirty="0">
              <a:latin typeface="Century Gothic" panose="020B0502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936EF831-08B1-4E3F-8BA9-67DA69DF6FAC}"/>
              </a:ext>
            </a:extLst>
          </p:cNvPr>
          <p:cNvSpPr txBox="1"/>
          <p:nvPr/>
        </p:nvSpPr>
        <p:spPr>
          <a:xfrm>
            <a:off x="6144362" y="3094888"/>
            <a:ext cx="5659709" cy="52322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Century Gothic" panose="020B0502020202020204" pitchFamily="34" charset="0"/>
              </a:rPr>
              <a:t>Enfoque de identidad Religiosa</a:t>
            </a:r>
            <a:endParaRPr lang="es-ES" sz="2800" dirty="0">
              <a:latin typeface="Century Gothic" panose="020B0502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936EF831-08B1-4E3F-8BA9-67DA69DF6FAC}"/>
              </a:ext>
            </a:extLst>
          </p:cNvPr>
          <p:cNvSpPr txBox="1"/>
          <p:nvPr/>
        </p:nvSpPr>
        <p:spPr>
          <a:xfrm>
            <a:off x="2978989" y="4367721"/>
            <a:ext cx="5829428" cy="52322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Century Gothic" panose="020B0502020202020204" pitchFamily="34" charset="0"/>
              </a:rPr>
              <a:t>Enfoque de </a:t>
            </a:r>
            <a:r>
              <a:rPr lang="es-ES" sz="2800" dirty="0">
                <a:latin typeface="Century Gothic" panose="020B0502020202020204" pitchFamily="34" charset="0"/>
              </a:rPr>
              <a:t>D</a:t>
            </a:r>
            <a:r>
              <a:rPr lang="es-ES" sz="2800" dirty="0" smtClean="0">
                <a:latin typeface="Century Gothic" panose="020B0502020202020204" pitchFamily="34" charset="0"/>
              </a:rPr>
              <a:t>erechos Humanos</a:t>
            </a:r>
            <a:endParaRPr lang="es-ES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134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936EF831-08B1-4E3F-8BA9-67DA69DF6FAC}"/>
              </a:ext>
            </a:extLst>
          </p:cNvPr>
          <p:cNvSpPr txBox="1"/>
          <p:nvPr/>
        </p:nvSpPr>
        <p:spPr>
          <a:xfrm>
            <a:off x="3022099" y="1703653"/>
            <a:ext cx="6262756" cy="36933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Century Gothic" panose="020B0502020202020204" pitchFamily="34" charset="0"/>
              </a:rPr>
              <a:t>Eje N°1. Libertad Religiosa y de Cultos y sus Ámbitos.</a:t>
            </a:r>
            <a:endParaRPr lang="es-ES" dirty="0">
              <a:latin typeface="Century Gothic" panose="020B0502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936EF831-08B1-4E3F-8BA9-67DA69DF6FAC}"/>
              </a:ext>
            </a:extLst>
          </p:cNvPr>
          <p:cNvSpPr txBox="1"/>
          <p:nvPr/>
        </p:nvSpPr>
        <p:spPr>
          <a:xfrm>
            <a:off x="3022100" y="2482458"/>
            <a:ext cx="6262755" cy="92333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Century Gothic" panose="020B0502020202020204" pitchFamily="34" charset="0"/>
              </a:rPr>
              <a:t>Eje N°2. Participación de las entidades religiosas y sus organizaciones sociales dentro de la cultura ciudadana y democrática.</a:t>
            </a:r>
            <a:endParaRPr lang="es-ES" dirty="0">
              <a:latin typeface="Century Gothic" panose="020B0502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936EF831-08B1-4E3F-8BA9-67DA69DF6FAC}"/>
              </a:ext>
            </a:extLst>
          </p:cNvPr>
          <p:cNvSpPr txBox="1"/>
          <p:nvPr/>
        </p:nvSpPr>
        <p:spPr>
          <a:xfrm>
            <a:off x="4226791" y="3815261"/>
            <a:ext cx="3853369" cy="36933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Century Gothic" panose="020B0502020202020204" pitchFamily="34" charset="0"/>
              </a:rPr>
              <a:t>Eje N°3. Educación.</a:t>
            </a:r>
            <a:endParaRPr lang="es-ES" dirty="0">
              <a:latin typeface="Century Gothic" panose="020B0502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936EF831-08B1-4E3F-8BA9-67DA69DF6FAC}"/>
              </a:ext>
            </a:extLst>
          </p:cNvPr>
          <p:cNvSpPr txBox="1"/>
          <p:nvPr/>
        </p:nvSpPr>
        <p:spPr>
          <a:xfrm>
            <a:off x="3451011" y="4594066"/>
            <a:ext cx="5404928" cy="36933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Century Gothic" panose="020B0502020202020204" pitchFamily="34" charset="0"/>
              </a:rPr>
              <a:t>Eje N°4. Paz con enfoque territorial.</a:t>
            </a:r>
            <a:endParaRPr lang="es-ES" dirty="0">
              <a:latin typeface="Century Gothic" panose="020B0502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936EF831-08B1-4E3F-8BA9-67DA69DF6FAC}"/>
              </a:ext>
            </a:extLst>
          </p:cNvPr>
          <p:cNvSpPr txBox="1"/>
          <p:nvPr/>
        </p:nvSpPr>
        <p:spPr>
          <a:xfrm>
            <a:off x="2961810" y="5372871"/>
            <a:ext cx="6262756" cy="64633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Century Gothic" panose="020B0502020202020204" pitchFamily="34" charset="0"/>
              </a:rPr>
              <a:t>Eje N°5. Cooperación internacional e interreligiosa para el desarrollo.</a:t>
            </a:r>
            <a:endParaRPr lang="es-ES" dirty="0">
              <a:latin typeface="Century Gothic" panose="020B0502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194956" y="646860"/>
            <a:ext cx="93974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200" b="1" dirty="0" smtClean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Ejes de la Política Pública</a:t>
            </a:r>
            <a:endParaRPr lang="es-CO" sz="32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03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F1DAF92F-76E5-3843-8CEE-3E4062149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866"/>
            <a:ext cx="12195830" cy="6854057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99243" y="2889663"/>
            <a:ext cx="1139734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rgbClr val="FFC000"/>
                </a:solidFill>
              </a:rPr>
              <a:t>José Fernando Escobar Estrada – Alcalde Municipal.</a:t>
            </a:r>
          </a:p>
          <a:p>
            <a:pPr algn="ctr"/>
            <a:r>
              <a:rPr lang="es-ES" sz="2800" b="1" dirty="0" smtClean="0">
                <a:solidFill>
                  <a:srgbClr val="FFC000"/>
                </a:solidFill>
              </a:rPr>
              <a:t>Juan Esteban Londoño Tovar – Secretario de Participación Ciudadana.</a:t>
            </a:r>
          </a:p>
          <a:p>
            <a:pPr algn="ctr"/>
            <a:r>
              <a:rPr lang="es-ES" sz="2800" b="1" dirty="0" smtClean="0">
                <a:solidFill>
                  <a:srgbClr val="FFC000"/>
                </a:solidFill>
              </a:rPr>
              <a:t>Jhor Alexandra Mejía García  – Subsecretaria de Participación Social</a:t>
            </a:r>
            <a:r>
              <a:rPr lang="es-ES" sz="2800" b="1" dirty="0" smtClean="0">
                <a:solidFill>
                  <a:srgbClr val="FFC000"/>
                </a:solidFill>
              </a:rPr>
              <a:t>.</a:t>
            </a:r>
          </a:p>
          <a:p>
            <a:pPr algn="ctr"/>
            <a:r>
              <a:rPr lang="es-ES" sz="2800" b="1" dirty="0" smtClean="0">
                <a:solidFill>
                  <a:srgbClr val="FFC000"/>
                </a:solidFill>
              </a:rPr>
              <a:t>Mesa Interreligiosa de </a:t>
            </a:r>
            <a:r>
              <a:rPr lang="es-CO" sz="2800" b="1" dirty="0">
                <a:solidFill>
                  <a:srgbClr val="FFC000"/>
                </a:solidFill>
              </a:rPr>
              <a:t>Itagüí</a:t>
            </a:r>
            <a:r>
              <a:rPr lang="es-CO" sz="2800" dirty="0"/>
              <a:t> </a:t>
            </a:r>
          </a:p>
          <a:p>
            <a:pPr algn="ctr"/>
            <a:endParaRPr lang="es-CO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71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506683" y="1527375"/>
            <a:ext cx="10343148" cy="3550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3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un espacio de integración del sector religioso que viene trabajando desde el año 2016.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32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Está </a:t>
            </a:r>
            <a:r>
              <a:rPr lang="es-ES" sz="3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compuesta por representantes de diferentes credos y representantes de la Alcaldía, que </a:t>
            </a:r>
            <a:r>
              <a:rPr lang="es-ES" sz="32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trabajan para </a:t>
            </a:r>
            <a:r>
              <a:rPr lang="es-ES" sz="3200" b="1" dirty="0" smtClean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ejecutar el plan de acción </a:t>
            </a:r>
            <a:r>
              <a:rPr lang="es-ES" sz="3200" b="1" dirty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la PPLR </a:t>
            </a:r>
            <a:r>
              <a:rPr lang="es-ES" sz="3200" b="1" dirty="0" smtClean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visibilizar el impacto del sector religioso.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s-ES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506683" y="654671"/>
            <a:ext cx="93974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200" b="1" dirty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Mesa Interreligiosa de Itagüí </a:t>
            </a:r>
            <a:endParaRPr lang="es-CO" sz="32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3020617" y="5077706"/>
            <a:ext cx="636962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4"/>
          <p:cNvSpPr/>
          <p:nvPr/>
        </p:nvSpPr>
        <p:spPr>
          <a:xfrm>
            <a:off x="3020617" y="5077706"/>
            <a:ext cx="6369627" cy="1179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ES" sz="24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mesa interreligiosa fue reconocida por el Decreto 1627 de 2018</a:t>
            </a:r>
            <a:endParaRPr lang="es-ES" sz="2400" b="1" dirty="0" smtClean="0">
              <a:solidFill>
                <a:srgbClr val="0070C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s-ES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1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395547" y="1816034"/>
            <a:ext cx="10796453" cy="4702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buClr>
                <a:srgbClr val="FF0000"/>
              </a:buClr>
            </a:pPr>
            <a:r>
              <a:rPr lang="es-ES" sz="28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Acción </a:t>
            </a:r>
            <a:r>
              <a:rPr lang="es-ES" sz="2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 </a:t>
            </a:r>
            <a:endParaRPr lang="es-ES" sz="2800" b="1" dirty="0" smtClean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buClr>
                <a:srgbClr val="FF0000"/>
              </a:buClr>
            </a:pPr>
            <a:r>
              <a:rPr lang="es-ES" sz="28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Asesoría </a:t>
            </a:r>
            <a:r>
              <a:rPr lang="es-ES" sz="2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acompañamiento </a:t>
            </a:r>
            <a:r>
              <a:rPr lang="es-ES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procesos de restauración familiar y personal, restitución de derechos, entre </a:t>
            </a:r>
            <a:r>
              <a:rPr lang="es-ES" sz="28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otros.</a:t>
            </a:r>
          </a:p>
          <a:p>
            <a:pPr>
              <a:lnSpc>
                <a:spcPct val="107000"/>
              </a:lnSpc>
              <a:spcAft>
                <a:spcPts val="0"/>
              </a:spcAft>
              <a:buClr>
                <a:srgbClr val="FF0000"/>
              </a:buClr>
            </a:pPr>
            <a:r>
              <a:rPr lang="es-ES" sz="28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Adultos mayores</a:t>
            </a:r>
            <a:endParaRPr lang="es-ES" sz="28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buClr>
                <a:srgbClr val="FF0000"/>
              </a:buClr>
            </a:pPr>
            <a:r>
              <a:rPr lang="es-ES" sz="28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Apoyo</a:t>
            </a:r>
            <a:r>
              <a:rPr lang="es-ES" sz="28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empresarios y emprendimientos.</a:t>
            </a:r>
          </a:p>
          <a:p>
            <a:pPr>
              <a:lnSpc>
                <a:spcPct val="107000"/>
              </a:lnSpc>
              <a:spcAft>
                <a:spcPts val="0"/>
              </a:spcAft>
              <a:buClr>
                <a:srgbClr val="FF0000"/>
              </a:buClr>
            </a:pPr>
            <a:r>
              <a:rPr lang="es-ES" sz="28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Escuela </a:t>
            </a:r>
            <a:r>
              <a:rPr lang="es-ES" sz="2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ES" sz="28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padres</a:t>
            </a:r>
            <a:endParaRPr lang="es-ES" sz="28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buClr>
                <a:srgbClr val="FF0000"/>
              </a:buClr>
            </a:pPr>
            <a:r>
              <a:rPr lang="es-ES" sz="28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Educación</a:t>
            </a:r>
            <a:r>
              <a:rPr lang="es-ES" sz="28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formal en Colegios y universidades privados.</a:t>
            </a:r>
          </a:p>
          <a:p>
            <a:pPr>
              <a:lnSpc>
                <a:spcPct val="107000"/>
              </a:lnSpc>
              <a:spcAft>
                <a:spcPts val="0"/>
              </a:spcAft>
              <a:buClr>
                <a:srgbClr val="FF0000"/>
              </a:buClr>
            </a:pPr>
            <a:r>
              <a:rPr lang="es-ES" sz="28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Acompañamiento</a:t>
            </a:r>
            <a:r>
              <a:rPr lang="es-ES" sz="28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jurídico y legal a Organizaciones Basadas en la Fe (OBF).</a:t>
            </a:r>
          </a:p>
          <a:p>
            <a:pPr marL="457200" indent="-457200">
              <a:lnSpc>
                <a:spcPct val="107000"/>
              </a:lnSpc>
              <a:spcAft>
                <a:spcPts val="0"/>
              </a:spcAft>
              <a:buClr>
                <a:srgbClr val="FF0000"/>
              </a:buClr>
              <a:buFontTx/>
              <a:buChar char="-"/>
            </a:pPr>
            <a:endParaRPr lang="es-ES" sz="28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047751" y="606151"/>
            <a:ext cx="75455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 smtClean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Enfoque de </a:t>
            </a:r>
            <a:r>
              <a:rPr lang="es-ES" sz="3200" b="1" dirty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s-ES" sz="3200" b="1" dirty="0" smtClean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rabajo </a:t>
            </a:r>
            <a:r>
              <a:rPr lang="es-ES" sz="3200" b="1" dirty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s-ES" sz="3200" b="1" dirty="0" smtClean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es-ES" sz="3200" b="1" dirty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s-ES" sz="3200" b="1" dirty="0" smtClean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OBF del Sector Interreligioso</a:t>
            </a:r>
            <a:endParaRPr lang="es-CO" sz="32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93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823" y="1201301"/>
            <a:ext cx="9014369" cy="507058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509823" y="522443"/>
            <a:ext cx="46199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 smtClean="0">
                <a:solidFill>
                  <a:srgbClr val="0070C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Un poco de historia…</a:t>
            </a:r>
            <a:endParaRPr lang="es-CO" sz="32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40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781" y="1157753"/>
            <a:ext cx="9142339" cy="514256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626781" y="477254"/>
            <a:ext cx="46199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 smtClean="0">
                <a:solidFill>
                  <a:srgbClr val="0070C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Un poco de historia…</a:t>
            </a:r>
            <a:endParaRPr lang="es-CO" sz="32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15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681029" y="1125856"/>
            <a:ext cx="7501071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Política</a:t>
            </a:r>
            <a:r>
              <a:rPr lang="es-CO" sz="6600" b="1" dirty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CO" sz="6600" b="1" dirty="0" smtClean="0">
              <a:solidFill>
                <a:srgbClr val="0070C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CO" sz="6600" b="1" dirty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Pública de Libertad</a:t>
            </a:r>
            <a:r>
              <a:rPr lang="es-CO" sz="6600" b="1" dirty="0" smtClean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CO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Religiosa</a:t>
            </a:r>
          </a:p>
          <a:p>
            <a:r>
              <a:rPr lang="es-CO" sz="6600" b="1" dirty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Colombia</a:t>
            </a:r>
          </a:p>
          <a:p>
            <a:endParaRPr lang="es-CO" sz="66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3EA55C93-FF24-4757-A5B9-8BA21C7CC4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6" t="13202" r="29950" b="7573"/>
          <a:stretch/>
        </p:blipFill>
        <p:spPr>
          <a:xfrm>
            <a:off x="9182100" y="1981016"/>
            <a:ext cx="2877952" cy="3460326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20847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lítica Publica Integral de Libertad Religiosa y de Culto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0188" y="1103667"/>
            <a:ext cx="9877857" cy="522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5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50531D0-72CD-4615-AFF9-BA1B3AD3CBAE}"/>
              </a:ext>
            </a:extLst>
          </p:cNvPr>
          <p:cNvSpPr txBox="1">
            <a:spLocks/>
          </p:cNvSpPr>
          <p:nvPr/>
        </p:nvSpPr>
        <p:spPr>
          <a:xfrm>
            <a:off x="1173945" y="213354"/>
            <a:ext cx="6592306" cy="651676"/>
          </a:xfrm>
        </p:spPr>
        <p:txBody>
          <a:bodyPr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Diagnóstico PPLR Nacional</a:t>
            </a:r>
            <a:endParaRPr lang="es-CO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6A1DAE82-9645-49C9-9E7F-4E86A324938D}"/>
              </a:ext>
            </a:extLst>
          </p:cNvPr>
          <p:cNvSpPr txBox="1"/>
          <p:nvPr/>
        </p:nvSpPr>
        <p:spPr>
          <a:xfrm>
            <a:off x="2216142" y="1079467"/>
            <a:ext cx="1628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latin typeface="Century Gothic" panose="020B0502020202020204" pitchFamily="34" charset="0"/>
              </a:rPr>
              <a:t>CAUSAS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2FA2F00E-276A-4D21-905C-1F71A3BFBFCD}"/>
              </a:ext>
            </a:extLst>
          </p:cNvPr>
          <p:cNvSpPr txBox="1"/>
          <p:nvPr/>
        </p:nvSpPr>
        <p:spPr>
          <a:xfrm>
            <a:off x="4840757" y="1125634"/>
            <a:ext cx="2687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latin typeface="Century Gothic" panose="020B0502020202020204" pitchFamily="34" charset="0"/>
              </a:rPr>
              <a:t>PROBLEMA CENTRAL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0EF10695-E1DC-4BC1-A7C9-86589191C69F}"/>
              </a:ext>
            </a:extLst>
          </p:cNvPr>
          <p:cNvSpPr txBox="1"/>
          <p:nvPr/>
        </p:nvSpPr>
        <p:spPr>
          <a:xfrm>
            <a:off x="8465159" y="1079467"/>
            <a:ext cx="3084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latin typeface="Century Gothic" panose="020B0502020202020204" pitchFamily="34" charset="0"/>
              </a:rPr>
              <a:t>CONSECUENCIAS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936EF831-08B1-4E3F-8BA9-67DA69DF6FAC}"/>
              </a:ext>
            </a:extLst>
          </p:cNvPr>
          <p:cNvSpPr txBox="1"/>
          <p:nvPr/>
        </p:nvSpPr>
        <p:spPr>
          <a:xfrm>
            <a:off x="1440745" y="1889542"/>
            <a:ext cx="3179568" cy="120032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>
                <a:latin typeface="Century Gothic" panose="020B0502020202020204" pitchFamily="34" charset="0"/>
              </a:rPr>
              <a:t>Desconocimiento de la LR por parte de las entidades públicas del orden nacional y territorial.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30DB9A1F-4890-4516-8F93-4B8EB8A95F46}"/>
              </a:ext>
            </a:extLst>
          </p:cNvPr>
          <p:cNvSpPr txBox="1"/>
          <p:nvPr/>
        </p:nvSpPr>
        <p:spPr>
          <a:xfrm>
            <a:off x="1429859" y="3440955"/>
            <a:ext cx="3184331" cy="64633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s-ES" dirty="0">
                <a:latin typeface="Century Gothic" panose="020B0502020202020204" pitchFamily="34" charset="0"/>
              </a:rPr>
              <a:t>Insuficientes garantías para la participación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410F0B88-70C2-49AE-A495-3E1EAD05E8A3}"/>
              </a:ext>
            </a:extLst>
          </p:cNvPr>
          <p:cNvSpPr txBox="1"/>
          <p:nvPr/>
        </p:nvSpPr>
        <p:spPr>
          <a:xfrm>
            <a:off x="1429859" y="4438324"/>
            <a:ext cx="3179568" cy="203132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s-ES" dirty="0">
                <a:latin typeface="Century Gothic" panose="020B0502020202020204" pitchFamily="34" charset="0"/>
              </a:rPr>
              <a:t>Desconocimiento y no acompañamiento de las entidades para la gestión de proyectos de cooperación internacional de las entidades religiosas y sus </a:t>
            </a:r>
            <a:r>
              <a:rPr lang="es-ES" dirty="0" smtClean="0">
                <a:latin typeface="Century Gothic" panose="020B0502020202020204" pitchFamily="34" charset="0"/>
              </a:rPr>
              <a:t>organizaciones. </a:t>
            </a:r>
            <a:endParaRPr lang="es-CO" dirty="0">
              <a:latin typeface="Century Gothic" panose="020B0502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961188" y="2107502"/>
            <a:ext cx="2687682" cy="2994434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“Acciones débiles e insuficientes para la garantía del ejercicio del derecho de LR y de Cultos”</a:t>
            </a:r>
          </a:p>
          <a:p>
            <a:pPr algn="ctr"/>
            <a:r>
              <a:rPr lang="es-ES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Existe un marco legal pero no hay reconocimiento</a:t>
            </a:r>
            <a:endParaRPr lang="es-CO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A7F39BAE-B8EE-474D-9350-9AB6B55FA019}"/>
              </a:ext>
            </a:extLst>
          </p:cNvPr>
          <p:cNvSpPr txBox="1"/>
          <p:nvPr/>
        </p:nvSpPr>
        <p:spPr>
          <a:xfrm>
            <a:off x="7969327" y="1608160"/>
            <a:ext cx="3853369" cy="64633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>
                <a:latin typeface="Century Gothic" panose="020B0502020202020204" pitchFamily="34" charset="0"/>
              </a:rPr>
              <a:t>Deficiente relación entre las entidades religiosas y el Estado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445BF193-1F2F-49D4-ACE9-BA991A2BE22E}"/>
              </a:ext>
            </a:extLst>
          </p:cNvPr>
          <p:cNvSpPr txBox="1"/>
          <p:nvPr/>
        </p:nvSpPr>
        <p:spPr>
          <a:xfrm>
            <a:off x="7981580" y="2502668"/>
            <a:ext cx="3853369" cy="64633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>
                <a:latin typeface="Century Gothic" panose="020B0502020202020204" pitchFamily="34" charset="0"/>
              </a:rPr>
              <a:t>Marco jurídico que desconoce la realidad religiosa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C2B6D80E-002C-4F30-B795-82B35DA682AA}"/>
              </a:ext>
            </a:extLst>
          </p:cNvPr>
          <p:cNvSpPr txBox="1"/>
          <p:nvPr/>
        </p:nvSpPr>
        <p:spPr>
          <a:xfrm>
            <a:off x="7981580" y="3429782"/>
            <a:ext cx="3853369" cy="64633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>
                <a:latin typeface="Century Gothic" panose="020B0502020202020204" pitchFamily="34" charset="0"/>
              </a:rPr>
              <a:t>Desconfianza entre las ER y el Estado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A2A6D5AE-0B98-4190-BD0E-B1563FF3A09F}"/>
              </a:ext>
            </a:extLst>
          </p:cNvPr>
          <p:cNvSpPr txBox="1"/>
          <p:nvPr/>
        </p:nvSpPr>
        <p:spPr>
          <a:xfrm>
            <a:off x="7981580" y="4322483"/>
            <a:ext cx="3853369" cy="64633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>
                <a:latin typeface="Century Gothic" panose="020B0502020202020204" pitchFamily="34" charset="0"/>
              </a:rPr>
              <a:t>Ausencia de instancias de diálogo.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A0C67A40-0338-4BB0-A65F-E2A54435346A}"/>
              </a:ext>
            </a:extLst>
          </p:cNvPr>
          <p:cNvSpPr txBox="1"/>
          <p:nvPr/>
        </p:nvSpPr>
        <p:spPr>
          <a:xfrm>
            <a:off x="7991105" y="5253933"/>
            <a:ext cx="3853369" cy="92333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>
                <a:latin typeface="Century Gothic" panose="020B0502020202020204" pitchFamily="34" charset="0"/>
              </a:rPr>
              <a:t>No existe una Dirección dentro del Ministerio para manejar  de manera integral el tema.</a:t>
            </a:r>
          </a:p>
        </p:txBody>
      </p:sp>
    </p:spTree>
    <p:extLst>
      <p:ext uri="{BB962C8B-B14F-4D97-AF65-F5344CB8AC3E}">
        <p14:creationId xmlns:p14="http://schemas.microsoft.com/office/powerpoint/2010/main" val="50838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506683" y="1943011"/>
            <a:ext cx="10343148" cy="3550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3200" dirty="0" smtClean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Brindar garantías para el ejercicio efectivo del derecho de Libertad Religiosa y de Cultos en el Municipio de Itagüí, estableciendo un conjunto de lineamientos para la adopción de estrategias, planes y acciones encaminados a proteger la identidad y la pluralidad religiosa. </a:t>
            </a:r>
            <a:endParaRPr lang="es-ES" sz="3200" b="1" dirty="0" smtClean="0">
              <a:solidFill>
                <a:srgbClr val="0070C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s-ES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506683" y="904053"/>
            <a:ext cx="93974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200" b="1" dirty="0" smtClean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 general</a:t>
            </a:r>
            <a:endParaRPr lang="es-CO" sz="32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54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3485</TotalTime>
  <Words>477</Words>
  <Application>Microsoft Office PowerPoint</Application>
  <PresentationFormat>Panorámica</PresentationFormat>
  <Paragraphs>65</Paragraphs>
  <Slides>14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Marcela Maldonado Salazar</dc:creator>
  <cp:lastModifiedBy>Usuario</cp:lastModifiedBy>
  <cp:revision>148</cp:revision>
  <dcterms:created xsi:type="dcterms:W3CDTF">2020-01-03T19:29:38Z</dcterms:created>
  <dcterms:modified xsi:type="dcterms:W3CDTF">2023-06-06T19:25:46Z</dcterms:modified>
</cp:coreProperties>
</file>