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87" r:id="rId2"/>
    <p:sldId id="286" r:id="rId3"/>
    <p:sldId id="285" r:id="rId4"/>
    <p:sldId id="257" r:id="rId5"/>
    <p:sldId id="258" r:id="rId6"/>
    <p:sldId id="280" r:id="rId7"/>
    <p:sldId id="279" r:id="rId8"/>
    <p:sldId id="273" r:id="rId9"/>
    <p:sldId id="268" r:id="rId10"/>
    <p:sldId id="265" r:id="rId11"/>
    <p:sldId id="264" r:id="rId12"/>
    <p:sldId id="259" r:id="rId13"/>
    <p:sldId id="276" r:id="rId14"/>
    <p:sldId id="266" r:id="rId15"/>
    <p:sldId id="284" r:id="rId16"/>
    <p:sldId id="272" r:id="rId17"/>
    <p:sldId id="282" r:id="rId18"/>
    <p:sldId id="260"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6955A-918A-4B1B-8993-CC2698ACE8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05BAB4AB-7BD8-4331-953B-A2590D2C7CA9}">
      <dgm:prSet phldrT="[Texto]" custT="1"/>
      <dgm:spPr>
        <a:xfrm>
          <a:off x="4869573" y="4350549"/>
          <a:ext cx="1923536" cy="1629546"/>
        </a:xfrm>
        <a:prstGeom prst="ellipse">
          <a:avLst/>
        </a:prstGeom>
        <a:solidFill>
          <a:srgbClr val="3494BA">
            <a:hueOff val="0"/>
            <a:satOff val="0"/>
            <a:lum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O" sz="1600" dirty="0">
              <a:solidFill>
                <a:srgbClr val="373545"/>
              </a:solidFill>
              <a:latin typeface="Calibri" panose="020F0502020204030204"/>
              <a:ea typeface="+mn-ea"/>
              <a:cs typeface="+mn-cs"/>
            </a:rPr>
            <a:t>Normas y documentos técnicos que se deben tener en el desarrollo del PAMEC</a:t>
          </a:r>
        </a:p>
      </dgm:t>
    </dgm:pt>
    <dgm:pt modelId="{51F162FA-8314-4D86-852F-A72B62AD7414}" type="parTrans" cxnId="{0289169F-2A7B-4866-8720-128F6E43668E}">
      <dgm:prSet/>
      <dgm:spPr/>
      <dgm:t>
        <a:bodyPr/>
        <a:lstStyle/>
        <a:p>
          <a:endParaRPr lang="es-CO"/>
        </a:p>
      </dgm:t>
    </dgm:pt>
    <dgm:pt modelId="{B340D67D-CD45-43D0-9A01-79B4165BF637}" type="sibTrans" cxnId="{0289169F-2A7B-4866-8720-128F6E43668E}">
      <dgm:prSet/>
      <dgm:spPr/>
      <dgm:t>
        <a:bodyPr/>
        <a:lstStyle/>
        <a:p>
          <a:endParaRPr lang="es-CO"/>
        </a:p>
      </dgm:t>
    </dgm:pt>
    <dgm:pt modelId="{300B3134-243A-4670-B4A5-973B57E2DBC8}">
      <dgm:prSet phldrT="[Texto]"/>
      <dgm:spPr>
        <a:xfrm>
          <a:off x="954691" y="2882929"/>
          <a:ext cx="1360433" cy="1088346"/>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es-CO" b="1" dirty="0">
              <a:solidFill>
                <a:srgbClr val="373545"/>
              </a:solidFill>
              <a:latin typeface="Calibri" panose="020F0502020204030204"/>
              <a:ea typeface="+mn-ea"/>
              <a:cs typeface="+mn-cs"/>
            </a:rPr>
            <a:t>PAUTAS DE AUDITORIA PARA EL MEJORAMIENTO DE LA CALIDAD DE LA ATENCION EN SALUD MPS  VERSION 2007</a:t>
          </a:r>
        </a:p>
      </dgm:t>
    </dgm:pt>
    <dgm:pt modelId="{5DD106DB-F15F-4102-81FA-74D280F42F06}" type="parTrans" cxnId="{FD6E3D44-42EF-4F45-B54E-A2828AADF0EF}">
      <dgm:prSet/>
      <dgm:spPr>
        <a:xfrm rot="12150000">
          <a:off x="1505176" y="3802364"/>
          <a:ext cx="3408594"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719F3E9A-BA55-4F6C-8C1E-CA61622B3FE1}" type="sibTrans" cxnId="{FD6E3D44-42EF-4F45-B54E-A2828AADF0EF}">
      <dgm:prSet/>
      <dgm:spPr/>
      <dgm:t>
        <a:bodyPr/>
        <a:lstStyle/>
        <a:p>
          <a:endParaRPr lang="es-CO"/>
        </a:p>
      </dgm:t>
    </dgm:pt>
    <dgm:pt modelId="{A1FF4471-AC99-43D2-AD62-697CDF46B2CB}">
      <dgm:prSet phldrT="[Texto]"/>
      <dgm:spPr>
        <a:xfrm>
          <a:off x="9693310" y="4621149"/>
          <a:ext cx="1360433" cy="1088346"/>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gradFill>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prstDash val="solid"/>
          <a:miter lim="800000"/>
        </a:ln>
        <a:effectLst/>
      </dgm:spPr>
      <dgm:t>
        <a:bodyPr/>
        <a:lstStyle/>
        <a:p>
          <a:r>
            <a:rPr lang="es-CO" b="1" dirty="0">
              <a:solidFill>
                <a:srgbClr val="373545"/>
              </a:solidFill>
              <a:latin typeface="Calibri" panose="020F0502020204030204"/>
              <a:ea typeface="+mn-ea"/>
              <a:cs typeface="+mn-cs"/>
            </a:rPr>
            <a:t>CIRCULAR 012 DE 2016 </a:t>
          </a:r>
          <a:r>
            <a:rPr lang="es-ES" b="1" dirty="0">
              <a:solidFill>
                <a:srgbClr val="373545"/>
              </a:solidFill>
              <a:latin typeface="Calibri" panose="020F0502020204030204"/>
              <a:ea typeface="+mn-ea"/>
              <a:cs typeface="+mn-cs"/>
            </a:rPr>
            <a:t> por la cual se hacen adiciones, modificaciones a la circular 047 del 2007  y se imparten instrucciones en lo relacionado con el programa de auditoria para el mejoramiento de la calidad.</a:t>
          </a:r>
          <a:endParaRPr lang="es-CO" b="1" dirty="0">
            <a:solidFill>
              <a:srgbClr val="373545"/>
            </a:solidFill>
            <a:latin typeface="Calibri" panose="020F0502020204030204"/>
            <a:ea typeface="+mn-ea"/>
            <a:cs typeface="+mn-cs"/>
          </a:endParaRPr>
        </a:p>
        <a:p>
          <a:endParaRPr lang="es-CO" b="1" dirty="0">
            <a:solidFill>
              <a:srgbClr val="373545"/>
            </a:solidFill>
            <a:latin typeface="Calibri" panose="020F0502020204030204"/>
            <a:ea typeface="+mn-ea"/>
            <a:cs typeface="+mn-cs"/>
          </a:endParaRPr>
        </a:p>
      </dgm:t>
    </dgm:pt>
    <dgm:pt modelId="{13E630EC-9A48-4A02-A721-7CC0DBF0FDDF}" type="parTrans" cxnId="{81B5B38B-CD58-4B7B-BEC9-797C25F5025F}">
      <dgm:prSet/>
      <dgm:spPr>
        <a:xfrm>
          <a:off x="6990032" y="4888377"/>
          <a:ext cx="3383494"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B365CBDF-8C3C-442C-ABBA-A941511C4CFA}" type="sibTrans" cxnId="{81B5B38B-CD58-4B7B-BEC9-797C25F5025F}">
      <dgm:prSet/>
      <dgm:spPr/>
      <dgm:t>
        <a:bodyPr/>
        <a:lstStyle/>
        <a:p>
          <a:endParaRPr lang="es-CO"/>
        </a:p>
      </dgm:t>
    </dgm:pt>
    <dgm:pt modelId="{CB00AC32-65D7-4F08-91E8-28D96DD90BB0}">
      <dgm:prSet/>
      <dgm:spPr>
        <a:xfrm>
          <a:off x="608938" y="4621149"/>
          <a:ext cx="1360433" cy="1088346"/>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pt-BR" b="1" dirty="0">
              <a:solidFill>
                <a:srgbClr val="373545"/>
              </a:solidFill>
              <a:latin typeface="Calibri" panose="020F0502020204030204"/>
              <a:ea typeface="+mn-ea"/>
              <a:cs typeface="+mn-cs"/>
            </a:rPr>
            <a:t>decreto 780 de 2016 parte 5- título 1 - capitulo 4 </a:t>
          </a:r>
        </a:p>
        <a:p>
          <a:endParaRPr lang="es-CO" b="1" dirty="0">
            <a:solidFill>
              <a:srgbClr val="373545"/>
            </a:solidFill>
            <a:latin typeface="Calibri" panose="020F0502020204030204"/>
            <a:ea typeface="+mn-ea"/>
            <a:cs typeface="+mn-cs"/>
          </a:endParaRPr>
        </a:p>
      </dgm:t>
    </dgm:pt>
    <dgm:pt modelId="{4D88230F-6C29-45F1-8589-75A6099CFC4D}" type="parTrans" cxnId="{9D0CD337-0687-4D9D-91AB-8C1746175172}">
      <dgm:prSet/>
      <dgm:spPr>
        <a:xfrm rot="10800000">
          <a:off x="1289155" y="4888377"/>
          <a:ext cx="3383494"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7142ECA7-014E-42D2-8313-A21CB62B7941}" type="sibTrans" cxnId="{9D0CD337-0687-4D9D-91AB-8C1746175172}">
      <dgm:prSet/>
      <dgm:spPr/>
      <dgm:t>
        <a:bodyPr/>
        <a:lstStyle/>
        <a:p>
          <a:endParaRPr lang="es-CO"/>
        </a:p>
      </dgm:t>
    </dgm:pt>
    <dgm:pt modelId="{3EE42FDF-C57C-4D33-8443-BA587B55D407}">
      <dgm:prSet/>
      <dgm:spPr>
        <a:xfrm>
          <a:off x="1939313" y="1409338"/>
          <a:ext cx="1360433" cy="1088346"/>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es-CO" b="1" dirty="0">
              <a:solidFill>
                <a:srgbClr val="373545"/>
              </a:solidFill>
              <a:latin typeface="Calibri" panose="020F0502020204030204"/>
              <a:ea typeface="+mn-ea"/>
              <a:cs typeface="+mn-cs"/>
            </a:rPr>
            <a:t>GUIAS BASICAS PARA LA IMPLEMENTACION DE LAS PAUTAS DE AUDITORIA PARA EL MEJORAMIENTO DE LA CALIDAD DE LA ATENCION EN SALUD MPS  VERSION 2007</a:t>
          </a:r>
        </a:p>
      </dgm:t>
    </dgm:pt>
    <dgm:pt modelId="{67BB52E1-D4D9-4047-91D7-67AFDCC5D902}" type="parTrans" cxnId="{BBEF9DE2-F4CF-481B-AF24-DA98BFDE36C6}">
      <dgm:prSet/>
      <dgm:spPr>
        <a:xfrm rot="13500000">
          <a:off x="2112600" y="2900404"/>
          <a:ext cx="3461536"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AABA0300-C400-47B2-97B2-9A807DE5F72A}" type="sibTrans" cxnId="{BBEF9DE2-F4CF-481B-AF24-DA98BFDE36C6}">
      <dgm:prSet/>
      <dgm:spPr/>
      <dgm:t>
        <a:bodyPr/>
        <a:lstStyle/>
        <a:p>
          <a:endParaRPr lang="es-CO"/>
        </a:p>
      </dgm:t>
    </dgm:pt>
    <dgm:pt modelId="{B15845E2-DDA5-4925-95E9-991F1D917CD5}">
      <dgm:prSet/>
      <dgm:spPr>
        <a:xfrm>
          <a:off x="8362935" y="1409338"/>
          <a:ext cx="1360433" cy="1088346"/>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b="1" dirty="0">
              <a:solidFill>
                <a:srgbClr val="373545"/>
              </a:solidFill>
              <a:latin typeface="Calibri" panose="020F0502020204030204"/>
              <a:ea typeface="+mn-ea"/>
              <a:cs typeface="+mn-cs"/>
            </a:rPr>
            <a:t>Resolución 256 de 2016 por la cual  se fortalece el sistema de información para la calidad existente y se establecen los indicadores para el monitoreo de la calidad.</a:t>
          </a:r>
          <a:endParaRPr lang="es-CO" b="1" dirty="0">
            <a:solidFill>
              <a:srgbClr val="373545"/>
            </a:solidFill>
            <a:latin typeface="Calibri" panose="020F0502020204030204"/>
            <a:ea typeface="+mn-ea"/>
            <a:cs typeface="+mn-cs"/>
          </a:endParaRPr>
        </a:p>
      </dgm:t>
    </dgm:pt>
    <dgm:pt modelId="{F803D29C-49D0-4EB7-A4C6-0AED8BE27B5A}" type="parTrans" cxnId="{A215B27B-F553-485C-873A-5DED06316140}">
      <dgm:prSet/>
      <dgm:spPr>
        <a:xfrm rot="18900000">
          <a:off x="6088546" y="2900404"/>
          <a:ext cx="3461536"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90F8349C-8090-4B24-8B32-C25A21A9D436}" type="sibTrans" cxnId="{A215B27B-F553-485C-873A-5DED06316140}">
      <dgm:prSet/>
      <dgm:spPr/>
      <dgm:t>
        <a:bodyPr/>
        <a:lstStyle/>
        <a:p>
          <a:endParaRPr lang="es-CO"/>
        </a:p>
      </dgm:t>
    </dgm:pt>
    <dgm:pt modelId="{3465D2ED-9909-4294-A37E-EE9922CF760C}">
      <dgm:prSet/>
      <dgm:spPr>
        <a:xfrm>
          <a:off x="9347557" y="2882929"/>
          <a:ext cx="1360433" cy="1088346"/>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s-ES" dirty="0">
              <a:solidFill>
                <a:sysClr val="windowText" lastClr="000000"/>
              </a:solidFill>
              <a:latin typeface="Calibri"/>
              <a:ea typeface="+mn-ea"/>
              <a:cs typeface="Calibri"/>
              <a:sym typeface="Calibri"/>
            </a:rPr>
            <a:t>Decreto 1011 de 2016 por el cual se establece el Sistema Obligatorio de Garantía de Calidad de la Atención de Salud del Sistema General de Seguridad Social en Salud.</a:t>
          </a:r>
        </a:p>
      </dgm:t>
    </dgm:pt>
    <dgm:pt modelId="{7A53A555-DA88-4556-9450-77063BB50763}" type="parTrans" cxnId="{5115A77F-2589-4AB7-8300-E2DAC4612765}">
      <dgm:prSet/>
      <dgm:spPr>
        <a:xfrm rot="20250000">
          <a:off x="6748911" y="3802364"/>
          <a:ext cx="3408594"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8C9D07D7-34D3-494C-9738-F47B5ED27C12}" type="sibTrans" cxnId="{5115A77F-2589-4AB7-8300-E2DAC4612765}">
      <dgm:prSet/>
      <dgm:spPr/>
      <dgm:t>
        <a:bodyPr/>
        <a:lstStyle/>
        <a:p>
          <a:endParaRPr lang="es-CO"/>
        </a:p>
      </dgm:t>
    </dgm:pt>
    <dgm:pt modelId="{4C3ED1E7-4630-47FD-B4DB-58CF292A16AB}">
      <dgm:prSet/>
      <dgm:spPr>
        <a:xfrm>
          <a:off x="6889344" y="424716"/>
          <a:ext cx="1360433" cy="1088346"/>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b="1" dirty="0">
              <a:solidFill>
                <a:srgbClr val="373545"/>
              </a:solidFill>
              <a:latin typeface="Calibri" panose="020F0502020204030204"/>
              <a:ea typeface="+mn-ea"/>
              <a:cs typeface="+mn-cs"/>
            </a:rPr>
            <a:t>RESOLUCIÓN ADMINISTRATIVA No. 146157  de  28/10/2020: por medio de la cual se conforma el comité para la implementación del programa de auditoria para el mejoramiento de la calidad-PAMEC.</a:t>
          </a:r>
          <a:endParaRPr lang="es-CO" b="1" dirty="0">
            <a:solidFill>
              <a:srgbClr val="373545"/>
            </a:solidFill>
            <a:latin typeface="Calibri" panose="020F0502020204030204"/>
            <a:ea typeface="+mn-ea"/>
            <a:cs typeface="+mn-cs"/>
          </a:endParaRPr>
        </a:p>
      </dgm:t>
    </dgm:pt>
    <dgm:pt modelId="{DD61E1F0-5F45-4D5F-9FDE-537CF3B1C743}" type="parTrans" cxnId="{024020D5-409D-4086-9D4D-D2439ACF30DB}">
      <dgm:prSet/>
      <dgm:spPr>
        <a:xfrm rot="17550000">
          <a:off x="5145732" y="2311494"/>
          <a:ext cx="3505977"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B6D2CFBE-745F-47BD-AB85-E5C65D921ADF}" type="sibTrans" cxnId="{024020D5-409D-4086-9D4D-D2439ACF30DB}">
      <dgm:prSet/>
      <dgm:spPr/>
      <dgm:t>
        <a:bodyPr/>
        <a:lstStyle/>
        <a:p>
          <a:endParaRPr lang="es-CO"/>
        </a:p>
      </dgm:t>
    </dgm:pt>
    <dgm:pt modelId="{32B698F5-1BB0-4A63-9CAC-6F805E3415BA}">
      <dgm:prSet/>
      <dgm:spPr>
        <a:xfrm>
          <a:off x="5151124" y="78962"/>
          <a:ext cx="1360433" cy="1088346"/>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b="1" dirty="0">
              <a:solidFill>
                <a:srgbClr val="373545"/>
              </a:solidFill>
              <a:latin typeface="Calibri" panose="020F0502020204030204"/>
              <a:ea typeface="+mn-ea"/>
              <a:cs typeface="+mn-cs"/>
            </a:rPr>
            <a:t>RESOLUCIÓN ADMINISTRATIVA No. 7218 de 28/02/2023: por medio de la cual se modifica parcialmente la resolución 146157  de 28/10/2020.  Por la cual se modifican los integrantes. </a:t>
          </a:r>
          <a:endParaRPr lang="es-CO" b="1" dirty="0">
            <a:solidFill>
              <a:srgbClr val="373545"/>
            </a:solidFill>
            <a:latin typeface="Calibri" panose="020F0502020204030204"/>
            <a:ea typeface="+mn-ea"/>
            <a:cs typeface="+mn-cs"/>
          </a:endParaRPr>
        </a:p>
      </dgm:t>
    </dgm:pt>
    <dgm:pt modelId="{27A1157E-07CF-4BEA-B410-E40B0F6310D0}" type="parTrans" cxnId="{D5E74346-9417-410B-894E-BA5CE834F438}">
      <dgm:prSet/>
      <dgm:spPr>
        <a:xfrm rot="16200000">
          <a:off x="4070138" y="2107393"/>
          <a:ext cx="3522405" cy="553890"/>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4F3A3BE8-F094-41DF-A209-0781D2E99790}" type="sibTrans" cxnId="{D5E74346-9417-410B-894E-BA5CE834F438}">
      <dgm:prSet/>
      <dgm:spPr/>
      <dgm:t>
        <a:bodyPr/>
        <a:lstStyle/>
        <a:p>
          <a:endParaRPr lang="es-CO"/>
        </a:p>
      </dgm:t>
    </dgm:pt>
    <dgm:pt modelId="{5FA3759F-2263-4FE0-BA00-AA52AF1CF493}" type="pres">
      <dgm:prSet presAssocID="{D196955A-918A-4B1B-8993-CC2698ACE8EA}" presName="cycle" presStyleCnt="0">
        <dgm:presLayoutVars>
          <dgm:chMax val="1"/>
          <dgm:dir/>
          <dgm:animLvl val="ctr"/>
          <dgm:resizeHandles val="exact"/>
        </dgm:presLayoutVars>
      </dgm:prSet>
      <dgm:spPr/>
    </dgm:pt>
    <dgm:pt modelId="{CEFCFC69-4EFE-401B-AE34-339984A8E238}" type="pres">
      <dgm:prSet presAssocID="{05BAB4AB-7BD8-4331-953B-A2590D2C7CA9}" presName="centerShape" presStyleLbl="node0" presStyleIdx="0" presStyleCnt="1" custScaleX="98974" custScaleY="83847"/>
      <dgm:spPr/>
    </dgm:pt>
    <dgm:pt modelId="{FCD44032-02B2-45C2-AC29-DF543CCA7B1B}" type="pres">
      <dgm:prSet presAssocID="{4D88230F-6C29-45F1-8589-75A6099CFC4D}" presName="parTrans" presStyleLbl="bgSibTrans2D1" presStyleIdx="0" presStyleCnt="8"/>
      <dgm:spPr/>
    </dgm:pt>
    <dgm:pt modelId="{C682719C-C4AA-4642-A7CE-7A62C378FC19}" type="pres">
      <dgm:prSet presAssocID="{CB00AC32-65D7-4F08-91E8-28D96DD90BB0}" presName="node" presStyleLbl="node1" presStyleIdx="0" presStyleCnt="8">
        <dgm:presLayoutVars>
          <dgm:bulletEnabled val="1"/>
        </dgm:presLayoutVars>
      </dgm:prSet>
      <dgm:spPr/>
    </dgm:pt>
    <dgm:pt modelId="{36789D5B-9EC4-4274-AE6B-C24F477DB534}" type="pres">
      <dgm:prSet presAssocID="{5DD106DB-F15F-4102-81FA-74D280F42F06}" presName="parTrans" presStyleLbl="bgSibTrans2D1" presStyleIdx="1" presStyleCnt="8"/>
      <dgm:spPr/>
    </dgm:pt>
    <dgm:pt modelId="{B159C74D-9A2D-4675-834A-3299CCE245A6}" type="pres">
      <dgm:prSet presAssocID="{300B3134-243A-4670-B4A5-973B57E2DBC8}" presName="node" presStyleLbl="node1" presStyleIdx="1" presStyleCnt="8" custScaleX="139018" custScaleY="119604">
        <dgm:presLayoutVars>
          <dgm:bulletEnabled val="1"/>
        </dgm:presLayoutVars>
      </dgm:prSet>
      <dgm:spPr/>
    </dgm:pt>
    <dgm:pt modelId="{4F94E5BB-9A8B-451E-811A-A47DA86E1014}" type="pres">
      <dgm:prSet presAssocID="{67BB52E1-D4D9-4047-91D7-67AFDCC5D902}" presName="parTrans" presStyleLbl="bgSibTrans2D1" presStyleIdx="2" presStyleCnt="8"/>
      <dgm:spPr/>
    </dgm:pt>
    <dgm:pt modelId="{325DE75C-0785-4318-B5E2-C5DFD61EBA1F}" type="pres">
      <dgm:prSet presAssocID="{3EE42FDF-C57C-4D33-8443-BA587B55D407}" presName="node" presStyleLbl="node1" presStyleIdx="2" presStyleCnt="8" custScaleX="96612" custScaleY="71418">
        <dgm:presLayoutVars>
          <dgm:bulletEnabled val="1"/>
        </dgm:presLayoutVars>
      </dgm:prSet>
      <dgm:spPr/>
    </dgm:pt>
    <dgm:pt modelId="{B79EBA4B-DCC9-452C-9D99-26296FCE61B9}" type="pres">
      <dgm:prSet presAssocID="{27A1157E-07CF-4BEA-B410-E40B0F6310D0}" presName="parTrans" presStyleLbl="bgSibTrans2D1" presStyleIdx="3" presStyleCnt="8"/>
      <dgm:spPr/>
    </dgm:pt>
    <dgm:pt modelId="{35317D77-E6C6-4B0C-8B4E-41D5B1C2A760}" type="pres">
      <dgm:prSet presAssocID="{32B698F5-1BB0-4A63-9CAC-6F805E3415BA}" presName="node" presStyleLbl="node1" presStyleIdx="3" presStyleCnt="8" custScaleX="105013">
        <dgm:presLayoutVars>
          <dgm:bulletEnabled val="1"/>
        </dgm:presLayoutVars>
      </dgm:prSet>
      <dgm:spPr/>
    </dgm:pt>
    <dgm:pt modelId="{CCC5F327-DFFA-4E79-A5BD-91CE66BF5CC0}" type="pres">
      <dgm:prSet presAssocID="{DD61E1F0-5F45-4D5F-9FDE-537CF3B1C743}" presName="parTrans" presStyleLbl="bgSibTrans2D1" presStyleIdx="4" presStyleCnt="8"/>
      <dgm:spPr/>
    </dgm:pt>
    <dgm:pt modelId="{AFF82A3D-C69A-435B-B5E2-2BCD78514563}" type="pres">
      <dgm:prSet presAssocID="{4C3ED1E7-4630-47FD-B4DB-58CF292A16AB}" presName="node" presStyleLbl="node1" presStyleIdx="4" presStyleCnt="8" custScaleX="116823">
        <dgm:presLayoutVars>
          <dgm:bulletEnabled val="1"/>
        </dgm:presLayoutVars>
      </dgm:prSet>
      <dgm:spPr/>
    </dgm:pt>
    <dgm:pt modelId="{5A448AB9-6D5F-4B8F-880F-60A1C407E90D}" type="pres">
      <dgm:prSet presAssocID="{F803D29C-49D0-4EB7-A4C6-0AED8BE27B5A}" presName="parTrans" presStyleLbl="bgSibTrans2D1" presStyleIdx="5" presStyleCnt="8"/>
      <dgm:spPr/>
    </dgm:pt>
    <dgm:pt modelId="{1307C52D-D2BC-47FF-BC8C-4D6A0A450B43}" type="pres">
      <dgm:prSet presAssocID="{B15845E2-DDA5-4925-95E9-991F1D917CD5}" presName="node" presStyleLbl="node1" presStyleIdx="5" presStyleCnt="8">
        <dgm:presLayoutVars>
          <dgm:bulletEnabled val="1"/>
        </dgm:presLayoutVars>
      </dgm:prSet>
      <dgm:spPr/>
    </dgm:pt>
    <dgm:pt modelId="{D171CD97-B70B-46CC-9CA0-8973FB201F87}" type="pres">
      <dgm:prSet presAssocID="{7A53A555-DA88-4556-9450-77063BB50763}" presName="parTrans" presStyleLbl="bgSibTrans2D1" presStyleIdx="6" presStyleCnt="8"/>
      <dgm:spPr/>
    </dgm:pt>
    <dgm:pt modelId="{25853CA9-54BB-456C-B6CB-0C6083C4CB4E}" type="pres">
      <dgm:prSet presAssocID="{3465D2ED-9909-4294-A37E-EE9922CF760C}" presName="node" presStyleLbl="node1" presStyleIdx="6" presStyleCnt="8">
        <dgm:presLayoutVars>
          <dgm:bulletEnabled val="1"/>
        </dgm:presLayoutVars>
      </dgm:prSet>
      <dgm:spPr/>
    </dgm:pt>
    <dgm:pt modelId="{D2686BD3-200C-4121-86DF-1A70E3F24E58}" type="pres">
      <dgm:prSet presAssocID="{13E630EC-9A48-4A02-A721-7CC0DBF0FDDF}" presName="parTrans" presStyleLbl="bgSibTrans2D1" presStyleIdx="7" presStyleCnt="8"/>
      <dgm:spPr/>
    </dgm:pt>
    <dgm:pt modelId="{5EF47D28-8C56-4C69-AE8D-62BD7F09DC9A}" type="pres">
      <dgm:prSet presAssocID="{A1FF4471-AC99-43D2-AD62-697CDF46B2CB}" presName="node" presStyleLbl="node1" presStyleIdx="7" presStyleCnt="8">
        <dgm:presLayoutVars>
          <dgm:bulletEnabled val="1"/>
        </dgm:presLayoutVars>
      </dgm:prSet>
      <dgm:spPr/>
    </dgm:pt>
  </dgm:ptLst>
  <dgm:cxnLst>
    <dgm:cxn modelId="{DBC5BC0A-EFAB-4406-B142-51FECCEAC257}" type="presOf" srcId="{13E630EC-9A48-4A02-A721-7CC0DBF0FDDF}" destId="{D2686BD3-200C-4121-86DF-1A70E3F24E58}" srcOrd="0" destOrd="0" presId="urn:microsoft.com/office/officeart/2005/8/layout/radial4"/>
    <dgm:cxn modelId="{F115D914-D150-4E4C-880D-D47F4D03BC1E}" type="presOf" srcId="{D196955A-918A-4B1B-8993-CC2698ACE8EA}" destId="{5FA3759F-2263-4FE0-BA00-AA52AF1CF493}" srcOrd="0" destOrd="0" presId="urn:microsoft.com/office/officeart/2005/8/layout/radial4"/>
    <dgm:cxn modelId="{E02D9F1E-C9BF-4859-A01B-B1621D4324CA}" type="presOf" srcId="{05BAB4AB-7BD8-4331-953B-A2590D2C7CA9}" destId="{CEFCFC69-4EFE-401B-AE34-339984A8E238}" srcOrd="0" destOrd="0" presId="urn:microsoft.com/office/officeart/2005/8/layout/radial4"/>
    <dgm:cxn modelId="{9D0CD337-0687-4D9D-91AB-8C1746175172}" srcId="{05BAB4AB-7BD8-4331-953B-A2590D2C7CA9}" destId="{CB00AC32-65D7-4F08-91E8-28D96DD90BB0}" srcOrd="0" destOrd="0" parTransId="{4D88230F-6C29-45F1-8589-75A6099CFC4D}" sibTransId="{7142ECA7-014E-42D2-8313-A21CB62B7941}"/>
    <dgm:cxn modelId="{FD6E3D44-42EF-4F45-B54E-A2828AADF0EF}" srcId="{05BAB4AB-7BD8-4331-953B-A2590D2C7CA9}" destId="{300B3134-243A-4670-B4A5-973B57E2DBC8}" srcOrd="1" destOrd="0" parTransId="{5DD106DB-F15F-4102-81FA-74D280F42F06}" sibTransId="{719F3E9A-BA55-4F6C-8C1E-CA61622B3FE1}"/>
    <dgm:cxn modelId="{A0155364-0009-42BC-96CB-035EFB44004D}" type="presOf" srcId="{7A53A555-DA88-4556-9450-77063BB50763}" destId="{D171CD97-B70B-46CC-9CA0-8973FB201F87}" srcOrd="0" destOrd="0" presId="urn:microsoft.com/office/officeart/2005/8/layout/radial4"/>
    <dgm:cxn modelId="{D5E74346-9417-410B-894E-BA5CE834F438}" srcId="{05BAB4AB-7BD8-4331-953B-A2590D2C7CA9}" destId="{32B698F5-1BB0-4A63-9CAC-6F805E3415BA}" srcOrd="3" destOrd="0" parTransId="{27A1157E-07CF-4BEA-B410-E40B0F6310D0}" sibTransId="{4F3A3BE8-F094-41DF-A209-0781D2E99790}"/>
    <dgm:cxn modelId="{A215B27B-F553-485C-873A-5DED06316140}" srcId="{05BAB4AB-7BD8-4331-953B-A2590D2C7CA9}" destId="{B15845E2-DDA5-4925-95E9-991F1D917CD5}" srcOrd="5" destOrd="0" parTransId="{F803D29C-49D0-4EB7-A4C6-0AED8BE27B5A}" sibTransId="{90F8349C-8090-4B24-8B32-C25A21A9D436}"/>
    <dgm:cxn modelId="{5115A77F-2589-4AB7-8300-E2DAC4612765}" srcId="{05BAB4AB-7BD8-4331-953B-A2590D2C7CA9}" destId="{3465D2ED-9909-4294-A37E-EE9922CF760C}" srcOrd="6" destOrd="0" parTransId="{7A53A555-DA88-4556-9450-77063BB50763}" sibTransId="{8C9D07D7-34D3-494C-9738-F47B5ED27C12}"/>
    <dgm:cxn modelId="{BDB93789-EBEB-47CF-A46C-A4728603535B}" type="presOf" srcId="{DD61E1F0-5F45-4D5F-9FDE-537CF3B1C743}" destId="{CCC5F327-DFFA-4E79-A5BD-91CE66BF5CC0}" srcOrd="0" destOrd="0" presId="urn:microsoft.com/office/officeart/2005/8/layout/radial4"/>
    <dgm:cxn modelId="{81B5B38B-CD58-4B7B-BEC9-797C25F5025F}" srcId="{05BAB4AB-7BD8-4331-953B-A2590D2C7CA9}" destId="{A1FF4471-AC99-43D2-AD62-697CDF46B2CB}" srcOrd="7" destOrd="0" parTransId="{13E630EC-9A48-4A02-A721-7CC0DBF0FDDF}" sibTransId="{B365CBDF-8C3C-442C-ABBA-A941511C4CFA}"/>
    <dgm:cxn modelId="{720C778F-C5F9-413C-8B1C-24B6B90E1AC0}" type="presOf" srcId="{32B698F5-1BB0-4A63-9CAC-6F805E3415BA}" destId="{35317D77-E6C6-4B0C-8B4E-41D5B1C2A760}" srcOrd="0" destOrd="0" presId="urn:microsoft.com/office/officeart/2005/8/layout/radial4"/>
    <dgm:cxn modelId="{258BB994-58C1-402B-BE7D-65A726DF0999}" type="presOf" srcId="{5DD106DB-F15F-4102-81FA-74D280F42F06}" destId="{36789D5B-9EC4-4274-AE6B-C24F477DB534}" srcOrd="0" destOrd="0" presId="urn:microsoft.com/office/officeart/2005/8/layout/radial4"/>
    <dgm:cxn modelId="{1D93459E-26B0-4D93-890E-F94120874297}" type="presOf" srcId="{3465D2ED-9909-4294-A37E-EE9922CF760C}" destId="{25853CA9-54BB-456C-B6CB-0C6083C4CB4E}" srcOrd="0" destOrd="0" presId="urn:microsoft.com/office/officeart/2005/8/layout/radial4"/>
    <dgm:cxn modelId="{0289169F-2A7B-4866-8720-128F6E43668E}" srcId="{D196955A-918A-4B1B-8993-CC2698ACE8EA}" destId="{05BAB4AB-7BD8-4331-953B-A2590D2C7CA9}" srcOrd="0" destOrd="0" parTransId="{51F162FA-8314-4D86-852F-A72B62AD7414}" sibTransId="{B340D67D-CD45-43D0-9A01-79B4165BF637}"/>
    <dgm:cxn modelId="{AC57C2AD-C05C-4F03-A88F-029A1DBD5936}" type="presOf" srcId="{4D88230F-6C29-45F1-8589-75A6099CFC4D}" destId="{FCD44032-02B2-45C2-AC29-DF543CCA7B1B}" srcOrd="0" destOrd="0" presId="urn:microsoft.com/office/officeart/2005/8/layout/radial4"/>
    <dgm:cxn modelId="{7E970FBB-B9D2-4C08-BC02-3F7970DB3BED}" type="presOf" srcId="{CB00AC32-65D7-4F08-91E8-28D96DD90BB0}" destId="{C682719C-C4AA-4642-A7CE-7A62C378FC19}" srcOrd="0" destOrd="0" presId="urn:microsoft.com/office/officeart/2005/8/layout/radial4"/>
    <dgm:cxn modelId="{DAB15DCE-DD05-44D9-A8E8-5B7F3F0A1FA9}" type="presOf" srcId="{300B3134-243A-4670-B4A5-973B57E2DBC8}" destId="{B159C74D-9A2D-4675-834A-3299CCE245A6}" srcOrd="0" destOrd="0" presId="urn:microsoft.com/office/officeart/2005/8/layout/radial4"/>
    <dgm:cxn modelId="{90CA60D2-CB94-4E10-9272-5FFF6EA36CD5}" type="presOf" srcId="{B15845E2-DDA5-4925-95E9-991F1D917CD5}" destId="{1307C52D-D2BC-47FF-BC8C-4D6A0A450B43}" srcOrd="0" destOrd="0" presId="urn:microsoft.com/office/officeart/2005/8/layout/radial4"/>
    <dgm:cxn modelId="{024020D5-409D-4086-9D4D-D2439ACF30DB}" srcId="{05BAB4AB-7BD8-4331-953B-A2590D2C7CA9}" destId="{4C3ED1E7-4630-47FD-B4DB-58CF292A16AB}" srcOrd="4" destOrd="0" parTransId="{DD61E1F0-5F45-4D5F-9FDE-537CF3B1C743}" sibTransId="{B6D2CFBE-745F-47BD-AB85-E5C65D921ADF}"/>
    <dgm:cxn modelId="{5B2EB9D8-A03E-4501-9606-F68B9F572F77}" type="presOf" srcId="{3EE42FDF-C57C-4D33-8443-BA587B55D407}" destId="{325DE75C-0785-4318-B5E2-C5DFD61EBA1F}" srcOrd="0" destOrd="0" presId="urn:microsoft.com/office/officeart/2005/8/layout/radial4"/>
    <dgm:cxn modelId="{BCB465DB-A67A-4DF9-A486-FBC9A985BC8C}" type="presOf" srcId="{4C3ED1E7-4630-47FD-B4DB-58CF292A16AB}" destId="{AFF82A3D-C69A-435B-B5E2-2BCD78514563}" srcOrd="0" destOrd="0" presId="urn:microsoft.com/office/officeart/2005/8/layout/radial4"/>
    <dgm:cxn modelId="{BBEF9DE2-F4CF-481B-AF24-DA98BFDE36C6}" srcId="{05BAB4AB-7BD8-4331-953B-A2590D2C7CA9}" destId="{3EE42FDF-C57C-4D33-8443-BA587B55D407}" srcOrd="2" destOrd="0" parTransId="{67BB52E1-D4D9-4047-91D7-67AFDCC5D902}" sibTransId="{AABA0300-C400-47B2-97B2-9A807DE5F72A}"/>
    <dgm:cxn modelId="{FF66D3ED-1F8F-43D9-AA79-A2B00E410F5F}" type="presOf" srcId="{67BB52E1-D4D9-4047-91D7-67AFDCC5D902}" destId="{4F94E5BB-9A8B-451E-811A-A47DA86E1014}" srcOrd="0" destOrd="0" presId="urn:microsoft.com/office/officeart/2005/8/layout/radial4"/>
    <dgm:cxn modelId="{756F0CF6-19CE-401A-94D6-8C37FF33E0A5}" type="presOf" srcId="{27A1157E-07CF-4BEA-B410-E40B0F6310D0}" destId="{B79EBA4B-DCC9-452C-9D99-26296FCE61B9}" srcOrd="0" destOrd="0" presId="urn:microsoft.com/office/officeart/2005/8/layout/radial4"/>
    <dgm:cxn modelId="{380A66F6-F5FC-40F7-81EB-FC4AFED787C6}" type="presOf" srcId="{F803D29C-49D0-4EB7-A4C6-0AED8BE27B5A}" destId="{5A448AB9-6D5F-4B8F-880F-60A1C407E90D}" srcOrd="0" destOrd="0" presId="urn:microsoft.com/office/officeart/2005/8/layout/radial4"/>
    <dgm:cxn modelId="{9E3BF7FF-D771-4073-A63D-72AE3BECA8B7}" type="presOf" srcId="{A1FF4471-AC99-43D2-AD62-697CDF46B2CB}" destId="{5EF47D28-8C56-4C69-AE8D-62BD7F09DC9A}" srcOrd="0" destOrd="0" presId="urn:microsoft.com/office/officeart/2005/8/layout/radial4"/>
    <dgm:cxn modelId="{E76CAED8-10DF-4CC8-81A9-01C651878CB5}" type="presParOf" srcId="{5FA3759F-2263-4FE0-BA00-AA52AF1CF493}" destId="{CEFCFC69-4EFE-401B-AE34-339984A8E238}" srcOrd="0" destOrd="0" presId="urn:microsoft.com/office/officeart/2005/8/layout/radial4"/>
    <dgm:cxn modelId="{8DAA291B-EEBB-40B3-A7C9-0FA8DD4D674E}" type="presParOf" srcId="{5FA3759F-2263-4FE0-BA00-AA52AF1CF493}" destId="{FCD44032-02B2-45C2-AC29-DF543CCA7B1B}" srcOrd="1" destOrd="0" presId="urn:microsoft.com/office/officeart/2005/8/layout/radial4"/>
    <dgm:cxn modelId="{8548AFD8-FF69-4FEF-8990-41C89239CC3F}" type="presParOf" srcId="{5FA3759F-2263-4FE0-BA00-AA52AF1CF493}" destId="{C682719C-C4AA-4642-A7CE-7A62C378FC19}" srcOrd="2" destOrd="0" presId="urn:microsoft.com/office/officeart/2005/8/layout/radial4"/>
    <dgm:cxn modelId="{2F50AF72-9964-4C19-BA20-6ABD220F9744}" type="presParOf" srcId="{5FA3759F-2263-4FE0-BA00-AA52AF1CF493}" destId="{36789D5B-9EC4-4274-AE6B-C24F477DB534}" srcOrd="3" destOrd="0" presId="urn:microsoft.com/office/officeart/2005/8/layout/radial4"/>
    <dgm:cxn modelId="{9F2DFCD9-ADFA-40BF-B051-DA4689FDB54B}" type="presParOf" srcId="{5FA3759F-2263-4FE0-BA00-AA52AF1CF493}" destId="{B159C74D-9A2D-4675-834A-3299CCE245A6}" srcOrd="4" destOrd="0" presId="urn:microsoft.com/office/officeart/2005/8/layout/radial4"/>
    <dgm:cxn modelId="{457CCC09-AC8C-41A0-AA8A-109F4128634C}" type="presParOf" srcId="{5FA3759F-2263-4FE0-BA00-AA52AF1CF493}" destId="{4F94E5BB-9A8B-451E-811A-A47DA86E1014}" srcOrd="5" destOrd="0" presId="urn:microsoft.com/office/officeart/2005/8/layout/radial4"/>
    <dgm:cxn modelId="{0A45E42E-911A-4097-A10A-96BF11D120DD}" type="presParOf" srcId="{5FA3759F-2263-4FE0-BA00-AA52AF1CF493}" destId="{325DE75C-0785-4318-B5E2-C5DFD61EBA1F}" srcOrd="6" destOrd="0" presId="urn:microsoft.com/office/officeart/2005/8/layout/radial4"/>
    <dgm:cxn modelId="{F43E916E-9B71-4D1F-919A-2F038B29DFAD}" type="presParOf" srcId="{5FA3759F-2263-4FE0-BA00-AA52AF1CF493}" destId="{B79EBA4B-DCC9-452C-9D99-26296FCE61B9}" srcOrd="7" destOrd="0" presId="urn:microsoft.com/office/officeart/2005/8/layout/radial4"/>
    <dgm:cxn modelId="{FE9A6635-1EE4-4D00-B9CF-4EDB598E41BE}" type="presParOf" srcId="{5FA3759F-2263-4FE0-BA00-AA52AF1CF493}" destId="{35317D77-E6C6-4B0C-8B4E-41D5B1C2A760}" srcOrd="8" destOrd="0" presId="urn:microsoft.com/office/officeart/2005/8/layout/radial4"/>
    <dgm:cxn modelId="{8B167B93-6FB7-417B-9B52-BBFB95294A7D}" type="presParOf" srcId="{5FA3759F-2263-4FE0-BA00-AA52AF1CF493}" destId="{CCC5F327-DFFA-4E79-A5BD-91CE66BF5CC0}" srcOrd="9" destOrd="0" presId="urn:microsoft.com/office/officeart/2005/8/layout/radial4"/>
    <dgm:cxn modelId="{7E89CEEC-B154-4DB6-92A7-EFDFDEA7A99E}" type="presParOf" srcId="{5FA3759F-2263-4FE0-BA00-AA52AF1CF493}" destId="{AFF82A3D-C69A-435B-B5E2-2BCD78514563}" srcOrd="10" destOrd="0" presId="urn:microsoft.com/office/officeart/2005/8/layout/radial4"/>
    <dgm:cxn modelId="{38330147-0F38-4AE2-8804-AC4400E2A1DD}" type="presParOf" srcId="{5FA3759F-2263-4FE0-BA00-AA52AF1CF493}" destId="{5A448AB9-6D5F-4B8F-880F-60A1C407E90D}" srcOrd="11" destOrd="0" presId="urn:microsoft.com/office/officeart/2005/8/layout/radial4"/>
    <dgm:cxn modelId="{6CC3C7CB-4DE6-48AE-B2F7-A905D34C86BC}" type="presParOf" srcId="{5FA3759F-2263-4FE0-BA00-AA52AF1CF493}" destId="{1307C52D-D2BC-47FF-BC8C-4D6A0A450B43}" srcOrd="12" destOrd="0" presId="urn:microsoft.com/office/officeart/2005/8/layout/radial4"/>
    <dgm:cxn modelId="{E743EC5A-A1DF-4BD2-AC38-C5C1159EC5B4}" type="presParOf" srcId="{5FA3759F-2263-4FE0-BA00-AA52AF1CF493}" destId="{D171CD97-B70B-46CC-9CA0-8973FB201F87}" srcOrd="13" destOrd="0" presId="urn:microsoft.com/office/officeart/2005/8/layout/radial4"/>
    <dgm:cxn modelId="{C6E1E46B-70A7-4D67-8A37-3AC380782E17}" type="presParOf" srcId="{5FA3759F-2263-4FE0-BA00-AA52AF1CF493}" destId="{25853CA9-54BB-456C-B6CB-0C6083C4CB4E}" srcOrd="14" destOrd="0" presId="urn:microsoft.com/office/officeart/2005/8/layout/radial4"/>
    <dgm:cxn modelId="{752FFBDA-3533-4193-B769-DA3BA34C645F}" type="presParOf" srcId="{5FA3759F-2263-4FE0-BA00-AA52AF1CF493}" destId="{D2686BD3-200C-4121-86DF-1A70E3F24E58}" srcOrd="15" destOrd="0" presId="urn:microsoft.com/office/officeart/2005/8/layout/radial4"/>
    <dgm:cxn modelId="{9FFFCC5F-725C-4A95-9421-E544D9814D53}" type="presParOf" srcId="{5FA3759F-2263-4FE0-BA00-AA52AF1CF493}" destId="{5EF47D28-8C56-4C69-AE8D-62BD7F09DC9A}" srcOrd="16" destOrd="0" presId="urn:microsoft.com/office/officeart/2005/8/layout/radial4"/>
  </dgm:cxnLst>
  <dgm:bg/>
  <dgm:whole>
    <a:ln>
      <a:solidFill>
        <a:schemeClr val="l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6955A-918A-4B1B-8993-CC2698ACE8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05BAB4AB-7BD8-4331-953B-A2590D2C7CA9}">
      <dgm:prSet phldrT="[Texto]" custT="1"/>
      <dgm:spPr>
        <a:xfrm>
          <a:off x="4486982" y="3396526"/>
          <a:ext cx="2784025" cy="2784025"/>
        </a:xfrm>
        <a:prstGeom prst="ellipse">
          <a:avLst/>
        </a:prstGeom>
        <a:solidFill>
          <a:srgbClr val="3494BA">
            <a:hueOff val="0"/>
            <a:satOff val="0"/>
            <a:lum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O" sz="2400" dirty="0">
              <a:solidFill>
                <a:srgbClr val="373545"/>
              </a:solidFill>
              <a:latin typeface="Calibri" panose="020F0502020204030204"/>
              <a:ea typeface="+mn-ea"/>
              <a:cs typeface="+mn-cs"/>
            </a:rPr>
            <a:t>Normas y documentos técnicos que se deben tener en el desarrollo del PAMEC</a:t>
          </a:r>
        </a:p>
      </dgm:t>
    </dgm:pt>
    <dgm:pt modelId="{51F162FA-8314-4D86-852F-A72B62AD7414}" type="parTrans" cxnId="{0289169F-2A7B-4866-8720-128F6E43668E}">
      <dgm:prSet/>
      <dgm:spPr/>
      <dgm:t>
        <a:bodyPr/>
        <a:lstStyle/>
        <a:p>
          <a:endParaRPr lang="es-CO"/>
        </a:p>
      </dgm:t>
    </dgm:pt>
    <dgm:pt modelId="{B340D67D-CD45-43D0-9A01-79B4165BF637}" type="sibTrans" cxnId="{0289169F-2A7B-4866-8720-128F6E43668E}">
      <dgm:prSet/>
      <dgm:spPr/>
      <dgm:t>
        <a:bodyPr/>
        <a:lstStyle/>
        <a:p>
          <a:endParaRPr lang="es-CO"/>
        </a:p>
      </dgm:t>
    </dgm:pt>
    <dgm:pt modelId="{300B3134-243A-4670-B4A5-973B57E2DBC8}">
      <dgm:prSet phldrT="[Texto]"/>
      <dgm:spPr>
        <a:xfrm>
          <a:off x="1495666" y="15322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es-CO" b="1" dirty="0">
              <a:solidFill>
                <a:srgbClr val="373545"/>
              </a:solidFill>
              <a:latin typeface="Calibri" panose="020F0502020204030204"/>
              <a:ea typeface="+mn-ea"/>
              <a:cs typeface="+mn-cs"/>
            </a:rPr>
            <a:t>PAUTAS DE AUDITORIA PARA EL MEJORAMIENTO DE LA CALIDAD DE LA ATENCION EN SALUD MPS  VERSION 2007</a:t>
          </a:r>
        </a:p>
      </dgm:t>
    </dgm:pt>
    <dgm:pt modelId="{5DD106DB-F15F-4102-81FA-74D280F42F06}" type="parTrans" cxnId="{FD6E3D44-42EF-4F45-B54E-A2828AADF0EF}">
      <dgm:prSet/>
      <dgm:spPr>
        <a:xfrm rot="12960000">
          <a:off x="2215452" y="2698741"/>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719F3E9A-BA55-4F6C-8C1E-CA61622B3FE1}" type="sibTrans" cxnId="{FD6E3D44-42EF-4F45-B54E-A2828AADF0EF}">
      <dgm:prSet/>
      <dgm:spPr/>
      <dgm:t>
        <a:bodyPr/>
        <a:lstStyle/>
        <a:p>
          <a:endParaRPr lang="es-CO"/>
        </a:p>
      </dgm:t>
    </dgm:pt>
    <dgm:pt modelId="{73D34B03-D692-4BAB-B82B-A01FD7069074}">
      <dgm:prSet phldrT="[Texto]"/>
      <dgm:spPr>
        <a:xfrm>
          <a:off x="6206677" y="15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es-CO" b="1" dirty="0">
              <a:solidFill>
                <a:srgbClr val="373545"/>
              </a:solidFill>
              <a:latin typeface="Calibri" panose="020F0502020204030204"/>
              <a:ea typeface="+mn-ea"/>
              <a:cs typeface="+mn-cs"/>
            </a:rPr>
            <a:t>RESOLUCION 2181 DE 2008</a:t>
          </a:r>
        </a:p>
      </dgm:t>
    </dgm:pt>
    <dgm:pt modelId="{94F6A645-9D2D-4200-9B34-251F60B40809}" type="parTrans" cxnId="{33D66E10-317A-4301-AA47-B402A9C41620}">
      <dgm:prSet/>
      <dgm:spPr>
        <a:xfrm rot="17280000">
          <a:off x="5435870" y="1652364"/>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E360203E-9605-480C-908A-19131E241A5F}" type="sibTrans" cxnId="{33D66E10-317A-4301-AA47-B402A9C41620}">
      <dgm:prSet/>
      <dgm:spPr/>
      <dgm:t>
        <a:bodyPr/>
        <a:lstStyle/>
        <a:p>
          <a:endParaRPr lang="es-CO"/>
        </a:p>
      </dgm:t>
    </dgm:pt>
    <dgm:pt modelId="{A1FF4471-AC99-43D2-AD62-697CDF46B2CB}">
      <dgm:prSet phldrT="[Texto]"/>
      <dgm:spPr>
        <a:xfrm>
          <a:off x="9118242" y="4009012"/>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gradFill>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prstDash val="solid"/>
          <a:miter lim="800000"/>
        </a:ln>
        <a:effectLst/>
      </dgm:spPr>
      <dgm:t>
        <a:bodyPr/>
        <a:lstStyle/>
        <a:p>
          <a:r>
            <a:rPr lang="es-CO" b="1" dirty="0">
              <a:solidFill>
                <a:srgbClr val="373545"/>
              </a:solidFill>
              <a:latin typeface="Calibri" panose="020F0502020204030204"/>
              <a:ea typeface="+mn-ea"/>
              <a:cs typeface="+mn-cs"/>
            </a:rPr>
            <a:t>CIRCULAR 012 DE 2016</a:t>
          </a:r>
        </a:p>
      </dgm:t>
    </dgm:pt>
    <dgm:pt modelId="{13E630EC-9A48-4A02-A721-7CC0DBF0FDDF}" type="parTrans" cxnId="{81B5B38B-CD58-4B7B-BEC9-797C25F5025F}">
      <dgm:prSet/>
      <dgm:spPr>
        <a:xfrm>
          <a:off x="7426198" y="4391815"/>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B365CBDF-8C3C-442C-ABBA-A941511C4CFA}" type="sibTrans" cxnId="{81B5B38B-CD58-4B7B-BEC9-797C25F5025F}">
      <dgm:prSet/>
      <dgm:spPr/>
      <dgm:t>
        <a:bodyPr/>
        <a:lstStyle/>
        <a:p>
          <a:endParaRPr lang="es-CO"/>
        </a:p>
      </dgm:t>
    </dgm:pt>
    <dgm:pt modelId="{AEEDBB87-00AC-4349-9F55-3FBD41B5A92E}">
      <dgm:prSet phldrT="[Texto]"/>
      <dgm:spPr>
        <a:xfrm>
          <a:off x="8313506" y="15322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sysClr>
          </a:solidFill>
          <a:prstDash val="solid"/>
          <a:miter lim="800000"/>
        </a:ln>
        <a:effectLst/>
      </dgm:spPr>
      <dgm:t>
        <a:bodyPr/>
        <a:lstStyle/>
        <a:p>
          <a:r>
            <a:rPr lang="es-CO" b="1" dirty="0">
              <a:solidFill>
                <a:srgbClr val="373545"/>
              </a:solidFill>
              <a:latin typeface="Calibri" panose="020F0502020204030204"/>
              <a:ea typeface="+mn-ea"/>
              <a:cs typeface="+mn-cs"/>
            </a:rPr>
            <a:t>RESOLUCION 2003 DE 2014</a:t>
          </a:r>
        </a:p>
      </dgm:t>
    </dgm:pt>
    <dgm:pt modelId="{7C327A21-A621-41FF-B297-2B4684548A4E}" type="parTrans" cxnId="{E92A072D-2ED3-41DF-B0C7-009B221247D1}">
      <dgm:prSet/>
      <dgm:spPr>
        <a:xfrm rot="19440000">
          <a:off x="6876085" y="2698741"/>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4B229A24-1A01-43C5-B949-8BDE6EDA9742}" type="sibTrans" cxnId="{E92A072D-2ED3-41DF-B0C7-009B221247D1}">
      <dgm:prSet/>
      <dgm:spPr/>
      <dgm:t>
        <a:bodyPr/>
        <a:lstStyle/>
        <a:p>
          <a:endParaRPr lang="es-CO"/>
        </a:p>
      </dgm:t>
    </dgm:pt>
    <dgm:pt modelId="{CB00AC32-65D7-4F08-91E8-28D96DD90BB0}">
      <dgm:prSet/>
      <dgm:spPr>
        <a:xfrm>
          <a:off x="690929" y="4009012"/>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pt-BR" b="1" dirty="0">
              <a:solidFill>
                <a:srgbClr val="373545"/>
              </a:solidFill>
              <a:latin typeface="Calibri" panose="020F0502020204030204"/>
              <a:ea typeface="+mn-ea"/>
              <a:cs typeface="+mn-cs"/>
            </a:rPr>
            <a:t>decreto 780 de 2016 parte 5- título 1 - capitulo 4</a:t>
          </a:r>
          <a:endParaRPr lang="es-CO" b="1" dirty="0">
            <a:solidFill>
              <a:srgbClr val="373545"/>
            </a:solidFill>
            <a:latin typeface="Calibri" panose="020F0502020204030204"/>
            <a:ea typeface="+mn-ea"/>
            <a:cs typeface="+mn-cs"/>
          </a:endParaRPr>
        </a:p>
      </dgm:t>
    </dgm:pt>
    <dgm:pt modelId="{4D88230F-6C29-45F1-8589-75A6099CFC4D}" type="parTrans" cxnId="{9D0CD337-0687-4D9D-91AB-8C1746175172}">
      <dgm:prSet/>
      <dgm:spPr>
        <a:xfrm rot="10800000">
          <a:off x="1665338" y="4391815"/>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7142ECA7-014E-42D2-8313-A21CB62B7941}" type="sibTrans" cxnId="{9D0CD337-0687-4D9D-91AB-8C1746175172}">
      <dgm:prSet/>
      <dgm:spPr/>
      <dgm:t>
        <a:bodyPr/>
        <a:lstStyle/>
        <a:p>
          <a:endParaRPr lang="es-CO"/>
        </a:p>
      </dgm:t>
    </dgm:pt>
    <dgm:pt modelId="{3EE42FDF-C57C-4D33-8443-BA587B55D407}">
      <dgm:prSet/>
      <dgm:spPr>
        <a:xfrm>
          <a:off x="3602494" y="15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gm:spPr>
      <dgm:t>
        <a:bodyPr/>
        <a:lstStyle/>
        <a:p>
          <a:r>
            <a:rPr lang="es-CO" b="1" dirty="0">
              <a:solidFill>
                <a:srgbClr val="373545"/>
              </a:solidFill>
              <a:latin typeface="Calibri" panose="020F0502020204030204"/>
              <a:ea typeface="+mn-ea"/>
              <a:cs typeface="+mn-cs"/>
            </a:rPr>
            <a:t>GUIAS BASICAS PARA LA IMPLEMENTACION DE LAS PAUTAS DE AUDITORIA PARA EL MEJORAMIENTO DE LA CALIDAD DE LA ATENCION EN SALUD MPS  VERSION 2007</a:t>
          </a:r>
        </a:p>
      </dgm:t>
    </dgm:pt>
    <dgm:pt modelId="{67BB52E1-D4D9-4047-91D7-67AFDCC5D902}" type="parTrans" cxnId="{BBEF9DE2-F4CF-481B-AF24-DA98BFDE36C6}">
      <dgm:prSet/>
      <dgm:spPr>
        <a:xfrm rot="15120000">
          <a:off x="3655667" y="1652364"/>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gm:spPr>
      <dgm:t>
        <a:bodyPr/>
        <a:lstStyle/>
        <a:p>
          <a:endParaRPr lang="es-CO"/>
        </a:p>
      </dgm:t>
    </dgm:pt>
    <dgm:pt modelId="{AABA0300-C400-47B2-97B2-9A807DE5F72A}" type="sibTrans" cxnId="{BBEF9DE2-F4CF-481B-AF24-DA98BFDE36C6}">
      <dgm:prSet/>
      <dgm:spPr/>
      <dgm:t>
        <a:bodyPr/>
        <a:lstStyle/>
        <a:p>
          <a:endParaRPr lang="es-CO"/>
        </a:p>
      </dgm:t>
    </dgm:pt>
    <dgm:pt modelId="{5FA3759F-2263-4FE0-BA00-AA52AF1CF493}" type="pres">
      <dgm:prSet presAssocID="{D196955A-918A-4B1B-8993-CC2698ACE8EA}" presName="cycle" presStyleCnt="0">
        <dgm:presLayoutVars>
          <dgm:chMax val="1"/>
          <dgm:dir/>
          <dgm:animLvl val="ctr"/>
          <dgm:resizeHandles val="exact"/>
        </dgm:presLayoutVars>
      </dgm:prSet>
      <dgm:spPr/>
    </dgm:pt>
    <dgm:pt modelId="{CEFCFC69-4EFE-401B-AE34-339984A8E238}" type="pres">
      <dgm:prSet presAssocID="{05BAB4AB-7BD8-4331-953B-A2590D2C7CA9}" presName="centerShape" presStyleLbl="node0" presStyleIdx="0" presStyleCnt="1"/>
      <dgm:spPr/>
    </dgm:pt>
    <dgm:pt modelId="{FCD44032-02B2-45C2-AC29-DF543CCA7B1B}" type="pres">
      <dgm:prSet presAssocID="{4D88230F-6C29-45F1-8589-75A6099CFC4D}" presName="parTrans" presStyleLbl="bgSibTrans2D1" presStyleIdx="0" presStyleCnt="6"/>
      <dgm:spPr/>
    </dgm:pt>
    <dgm:pt modelId="{C682719C-C4AA-4642-A7CE-7A62C378FC19}" type="pres">
      <dgm:prSet presAssocID="{CB00AC32-65D7-4F08-91E8-28D96DD90BB0}" presName="node" presStyleLbl="node1" presStyleIdx="0" presStyleCnt="6">
        <dgm:presLayoutVars>
          <dgm:bulletEnabled val="1"/>
        </dgm:presLayoutVars>
      </dgm:prSet>
      <dgm:spPr/>
    </dgm:pt>
    <dgm:pt modelId="{36789D5B-9EC4-4274-AE6B-C24F477DB534}" type="pres">
      <dgm:prSet presAssocID="{5DD106DB-F15F-4102-81FA-74D280F42F06}" presName="parTrans" presStyleLbl="bgSibTrans2D1" presStyleIdx="1" presStyleCnt="6"/>
      <dgm:spPr/>
    </dgm:pt>
    <dgm:pt modelId="{B159C74D-9A2D-4675-834A-3299CCE245A6}" type="pres">
      <dgm:prSet presAssocID="{300B3134-243A-4670-B4A5-973B57E2DBC8}" presName="node" presStyleLbl="node1" presStyleIdx="1" presStyleCnt="6">
        <dgm:presLayoutVars>
          <dgm:bulletEnabled val="1"/>
        </dgm:presLayoutVars>
      </dgm:prSet>
      <dgm:spPr/>
    </dgm:pt>
    <dgm:pt modelId="{4F94E5BB-9A8B-451E-811A-A47DA86E1014}" type="pres">
      <dgm:prSet presAssocID="{67BB52E1-D4D9-4047-91D7-67AFDCC5D902}" presName="parTrans" presStyleLbl="bgSibTrans2D1" presStyleIdx="2" presStyleCnt="6"/>
      <dgm:spPr/>
    </dgm:pt>
    <dgm:pt modelId="{325DE75C-0785-4318-B5E2-C5DFD61EBA1F}" type="pres">
      <dgm:prSet presAssocID="{3EE42FDF-C57C-4D33-8443-BA587B55D407}" presName="node" presStyleLbl="node1" presStyleIdx="2" presStyleCnt="6">
        <dgm:presLayoutVars>
          <dgm:bulletEnabled val="1"/>
        </dgm:presLayoutVars>
      </dgm:prSet>
      <dgm:spPr/>
    </dgm:pt>
    <dgm:pt modelId="{BD285E5C-F021-4DD9-ABE1-CA1D1F828680}" type="pres">
      <dgm:prSet presAssocID="{94F6A645-9D2D-4200-9B34-251F60B40809}" presName="parTrans" presStyleLbl="bgSibTrans2D1" presStyleIdx="3" presStyleCnt="6"/>
      <dgm:spPr/>
    </dgm:pt>
    <dgm:pt modelId="{97D0E8E9-D155-4820-8623-D22E8BB1FFF1}" type="pres">
      <dgm:prSet presAssocID="{73D34B03-D692-4BAB-B82B-A01FD7069074}" presName="node" presStyleLbl="node1" presStyleIdx="3" presStyleCnt="6">
        <dgm:presLayoutVars>
          <dgm:bulletEnabled val="1"/>
        </dgm:presLayoutVars>
      </dgm:prSet>
      <dgm:spPr/>
    </dgm:pt>
    <dgm:pt modelId="{6E5027FF-24F5-4A1E-9034-BB9721CBD4E0}" type="pres">
      <dgm:prSet presAssocID="{7C327A21-A621-41FF-B297-2B4684548A4E}" presName="parTrans" presStyleLbl="bgSibTrans2D1" presStyleIdx="4" presStyleCnt="6"/>
      <dgm:spPr/>
    </dgm:pt>
    <dgm:pt modelId="{C75EB5DD-F006-4EF4-BCCC-DC030C685AA6}" type="pres">
      <dgm:prSet presAssocID="{AEEDBB87-00AC-4349-9F55-3FBD41B5A92E}" presName="node" presStyleLbl="node1" presStyleIdx="4" presStyleCnt="6">
        <dgm:presLayoutVars>
          <dgm:bulletEnabled val="1"/>
        </dgm:presLayoutVars>
      </dgm:prSet>
      <dgm:spPr/>
    </dgm:pt>
    <dgm:pt modelId="{D2686BD3-200C-4121-86DF-1A70E3F24E58}" type="pres">
      <dgm:prSet presAssocID="{13E630EC-9A48-4A02-A721-7CC0DBF0FDDF}" presName="parTrans" presStyleLbl="bgSibTrans2D1" presStyleIdx="5" presStyleCnt="6"/>
      <dgm:spPr/>
    </dgm:pt>
    <dgm:pt modelId="{5EF47D28-8C56-4C69-AE8D-62BD7F09DC9A}" type="pres">
      <dgm:prSet presAssocID="{A1FF4471-AC99-43D2-AD62-697CDF46B2CB}" presName="node" presStyleLbl="node1" presStyleIdx="5" presStyleCnt="6">
        <dgm:presLayoutVars>
          <dgm:bulletEnabled val="1"/>
        </dgm:presLayoutVars>
      </dgm:prSet>
      <dgm:spPr/>
    </dgm:pt>
  </dgm:ptLst>
  <dgm:cxnLst>
    <dgm:cxn modelId="{FEB6A000-885B-41C1-8980-99CB91811ECE}" type="presOf" srcId="{5DD106DB-F15F-4102-81FA-74D280F42F06}" destId="{36789D5B-9EC4-4274-AE6B-C24F477DB534}" srcOrd="0" destOrd="0" presId="urn:microsoft.com/office/officeart/2005/8/layout/radial4"/>
    <dgm:cxn modelId="{F8996102-187F-4C30-8F0D-512AC15297A5}" type="presOf" srcId="{4D88230F-6C29-45F1-8589-75A6099CFC4D}" destId="{FCD44032-02B2-45C2-AC29-DF543CCA7B1B}" srcOrd="0" destOrd="0" presId="urn:microsoft.com/office/officeart/2005/8/layout/radial4"/>
    <dgm:cxn modelId="{FFC11204-618F-4B4E-8FFE-CA6195854620}" type="presOf" srcId="{CB00AC32-65D7-4F08-91E8-28D96DD90BB0}" destId="{C682719C-C4AA-4642-A7CE-7A62C378FC19}" srcOrd="0" destOrd="0" presId="urn:microsoft.com/office/officeart/2005/8/layout/radial4"/>
    <dgm:cxn modelId="{33D66E10-317A-4301-AA47-B402A9C41620}" srcId="{05BAB4AB-7BD8-4331-953B-A2590D2C7CA9}" destId="{73D34B03-D692-4BAB-B82B-A01FD7069074}" srcOrd="3" destOrd="0" parTransId="{94F6A645-9D2D-4200-9B34-251F60B40809}" sibTransId="{E360203E-9605-480C-908A-19131E241A5F}"/>
    <dgm:cxn modelId="{96440B11-DD32-4B85-AADC-89C27DA7B606}" type="presOf" srcId="{A1FF4471-AC99-43D2-AD62-697CDF46B2CB}" destId="{5EF47D28-8C56-4C69-AE8D-62BD7F09DC9A}" srcOrd="0" destOrd="0" presId="urn:microsoft.com/office/officeart/2005/8/layout/radial4"/>
    <dgm:cxn modelId="{DFF54822-3E41-42C9-BC14-0D492F0BF9DB}" type="presOf" srcId="{94F6A645-9D2D-4200-9B34-251F60B40809}" destId="{BD285E5C-F021-4DD9-ABE1-CA1D1F828680}" srcOrd="0" destOrd="0" presId="urn:microsoft.com/office/officeart/2005/8/layout/radial4"/>
    <dgm:cxn modelId="{E92A072D-2ED3-41DF-B0C7-009B221247D1}" srcId="{05BAB4AB-7BD8-4331-953B-A2590D2C7CA9}" destId="{AEEDBB87-00AC-4349-9F55-3FBD41B5A92E}" srcOrd="4" destOrd="0" parTransId="{7C327A21-A621-41FF-B297-2B4684548A4E}" sibTransId="{4B229A24-1A01-43C5-B949-8BDE6EDA9742}"/>
    <dgm:cxn modelId="{9D0CD337-0687-4D9D-91AB-8C1746175172}" srcId="{05BAB4AB-7BD8-4331-953B-A2590D2C7CA9}" destId="{CB00AC32-65D7-4F08-91E8-28D96DD90BB0}" srcOrd="0" destOrd="0" parTransId="{4D88230F-6C29-45F1-8589-75A6099CFC4D}" sibTransId="{7142ECA7-014E-42D2-8313-A21CB62B7941}"/>
    <dgm:cxn modelId="{8342EE37-319F-4EE8-A0B1-C886D75ED790}" type="presOf" srcId="{67BB52E1-D4D9-4047-91D7-67AFDCC5D902}" destId="{4F94E5BB-9A8B-451E-811A-A47DA86E1014}" srcOrd="0" destOrd="0" presId="urn:microsoft.com/office/officeart/2005/8/layout/radial4"/>
    <dgm:cxn modelId="{C788A842-7970-41F0-B6DC-AA56AD55DA85}" type="presOf" srcId="{13E630EC-9A48-4A02-A721-7CC0DBF0FDDF}" destId="{D2686BD3-200C-4121-86DF-1A70E3F24E58}" srcOrd="0" destOrd="0" presId="urn:microsoft.com/office/officeart/2005/8/layout/radial4"/>
    <dgm:cxn modelId="{C36EB843-FA0F-4C4C-A37D-5C3D9DBC1E3A}" type="presOf" srcId="{3EE42FDF-C57C-4D33-8443-BA587B55D407}" destId="{325DE75C-0785-4318-B5E2-C5DFD61EBA1F}" srcOrd="0" destOrd="0" presId="urn:microsoft.com/office/officeart/2005/8/layout/radial4"/>
    <dgm:cxn modelId="{FD6E3D44-42EF-4F45-B54E-A2828AADF0EF}" srcId="{05BAB4AB-7BD8-4331-953B-A2590D2C7CA9}" destId="{300B3134-243A-4670-B4A5-973B57E2DBC8}" srcOrd="1" destOrd="0" parTransId="{5DD106DB-F15F-4102-81FA-74D280F42F06}" sibTransId="{719F3E9A-BA55-4F6C-8C1E-CA61622B3FE1}"/>
    <dgm:cxn modelId="{6C380555-C97A-4E93-91B8-D89EF5276F94}" type="presOf" srcId="{D196955A-918A-4B1B-8993-CC2698ACE8EA}" destId="{5FA3759F-2263-4FE0-BA00-AA52AF1CF493}" srcOrd="0" destOrd="0" presId="urn:microsoft.com/office/officeart/2005/8/layout/radial4"/>
    <dgm:cxn modelId="{81B5B38B-CD58-4B7B-BEC9-797C25F5025F}" srcId="{05BAB4AB-7BD8-4331-953B-A2590D2C7CA9}" destId="{A1FF4471-AC99-43D2-AD62-697CDF46B2CB}" srcOrd="5" destOrd="0" parTransId="{13E630EC-9A48-4A02-A721-7CC0DBF0FDDF}" sibTransId="{B365CBDF-8C3C-442C-ABBA-A941511C4CFA}"/>
    <dgm:cxn modelId="{3E5EF98F-43B7-4B95-8602-CCCD4861E914}" type="presOf" srcId="{AEEDBB87-00AC-4349-9F55-3FBD41B5A92E}" destId="{C75EB5DD-F006-4EF4-BCCC-DC030C685AA6}" srcOrd="0" destOrd="0" presId="urn:microsoft.com/office/officeart/2005/8/layout/radial4"/>
    <dgm:cxn modelId="{0289169F-2A7B-4866-8720-128F6E43668E}" srcId="{D196955A-918A-4B1B-8993-CC2698ACE8EA}" destId="{05BAB4AB-7BD8-4331-953B-A2590D2C7CA9}" srcOrd="0" destOrd="0" parTransId="{51F162FA-8314-4D86-852F-A72B62AD7414}" sibTransId="{B340D67D-CD45-43D0-9A01-79B4165BF637}"/>
    <dgm:cxn modelId="{BBEF9DE2-F4CF-481B-AF24-DA98BFDE36C6}" srcId="{05BAB4AB-7BD8-4331-953B-A2590D2C7CA9}" destId="{3EE42FDF-C57C-4D33-8443-BA587B55D407}" srcOrd="2" destOrd="0" parTransId="{67BB52E1-D4D9-4047-91D7-67AFDCC5D902}" sibTransId="{AABA0300-C400-47B2-97B2-9A807DE5F72A}"/>
    <dgm:cxn modelId="{92B864EE-C6A6-4979-AA75-FFE797E569D1}" type="presOf" srcId="{7C327A21-A621-41FF-B297-2B4684548A4E}" destId="{6E5027FF-24F5-4A1E-9034-BB9721CBD4E0}" srcOrd="0" destOrd="0" presId="urn:microsoft.com/office/officeart/2005/8/layout/radial4"/>
    <dgm:cxn modelId="{3E69C3F3-B054-417F-B5AB-AAD72D75645F}" type="presOf" srcId="{05BAB4AB-7BD8-4331-953B-A2590D2C7CA9}" destId="{CEFCFC69-4EFE-401B-AE34-339984A8E238}" srcOrd="0" destOrd="0" presId="urn:microsoft.com/office/officeart/2005/8/layout/radial4"/>
    <dgm:cxn modelId="{7BB4AAF8-5161-4ADD-AB9F-9769EDD4DB36}" type="presOf" srcId="{300B3134-243A-4670-B4A5-973B57E2DBC8}" destId="{B159C74D-9A2D-4675-834A-3299CCE245A6}" srcOrd="0" destOrd="0" presId="urn:microsoft.com/office/officeart/2005/8/layout/radial4"/>
    <dgm:cxn modelId="{B772BBFE-65C7-4AFE-B886-9F2555FB4EED}" type="presOf" srcId="{73D34B03-D692-4BAB-B82B-A01FD7069074}" destId="{97D0E8E9-D155-4820-8623-D22E8BB1FFF1}" srcOrd="0" destOrd="0" presId="urn:microsoft.com/office/officeart/2005/8/layout/radial4"/>
    <dgm:cxn modelId="{164FE4A7-8461-47E3-A4D6-5147C8EAD6D4}" type="presParOf" srcId="{5FA3759F-2263-4FE0-BA00-AA52AF1CF493}" destId="{CEFCFC69-4EFE-401B-AE34-339984A8E238}" srcOrd="0" destOrd="0" presId="urn:microsoft.com/office/officeart/2005/8/layout/radial4"/>
    <dgm:cxn modelId="{CA36F667-AD0F-49B6-B7C8-EDED1FC44CC1}" type="presParOf" srcId="{5FA3759F-2263-4FE0-BA00-AA52AF1CF493}" destId="{FCD44032-02B2-45C2-AC29-DF543CCA7B1B}" srcOrd="1" destOrd="0" presId="urn:microsoft.com/office/officeart/2005/8/layout/radial4"/>
    <dgm:cxn modelId="{21F987E2-6292-486A-9469-673B95F1A548}" type="presParOf" srcId="{5FA3759F-2263-4FE0-BA00-AA52AF1CF493}" destId="{C682719C-C4AA-4642-A7CE-7A62C378FC19}" srcOrd="2" destOrd="0" presId="urn:microsoft.com/office/officeart/2005/8/layout/radial4"/>
    <dgm:cxn modelId="{E1B37A6C-B4DE-445F-BC42-7E647D47308C}" type="presParOf" srcId="{5FA3759F-2263-4FE0-BA00-AA52AF1CF493}" destId="{36789D5B-9EC4-4274-AE6B-C24F477DB534}" srcOrd="3" destOrd="0" presId="urn:microsoft.com/office/officeart/2005/8/layout/radial4"/>
    <dgm:cxn modelId="{28743E90-8209-4C0A-9956-D85F86975C47}" type="presParOf" srcId="{5FA3759F-2263-4FE0-BA00-AA52AF1CF493}" destId="{B159C74D-9A2D-4675-834A-3299CCE245A6}" srcOrd="4" destOrd="0" presId="urn:microsoft.com/office/officeart/2005/8/layout/radial4"/>
    <dgm:cxn modelId="{2038BBFD-E8BA-4770-B3B5-65F04EB300D4}" type="presParOf" srcId="{5FA3759F-2263-4FE0-BA00-AA52AF1CF493}" destId="{4F94E5BB-9A8B-451E-811A-A47DA86E1014}" srcOrd="5" destOrd="0" presId="urn:microsoft.com/office/officeart/2005/8/layout/radial4"/>
    <dgm:cxn modelId="{39D01CBF-F247-4772-BEA1-D5C5E9C6B2A4}" type="presParOf" srcId="{5FA3759F-2263-4FE0-BA00-AA52AF1CF493}" destId="{325DE75C-0785-4318-B5E2-C5DFD61EBA1F}" srcOrd="6" destOrd="0" presId="urn:microsoft.com/office/officeart/2005/8/layout/radial4"/>
    <dgm:cxn modelId="{1D7AE2A0-C7FA-42C2-AC5D-93DD3BA3D644}" type="presParOf" srcId="{5FA3759F-2263-4FE0-BA00-AA52AF1CF493}" destId="{BD285E5C-F021-4DD9-ABE1-CA1D1F828680}" srcOrd="7" destOrd="0" presId="urn:microsoft.com/office/officeart/2005/8/layout/radial4"/>
    <dgm:cxn modelId="{4C30579F-110A-4847-AE29-9574B62077D8}" type="presParOf" srcId="{5FA3759F-2263-4FE0-BA00-AA52AF1CF493}" destId="{97D0E8E9-D155-4820-8623-D22E8BB1FFF1}" srcOrd="8" destOrd="0" presId="urn:microsoft.com/office/officeart/2005/8/layout/radial4"/>
    <dgm:cxn modelId="{AC66AEC6-8E0F-4B44-8F1C-F71F9DC56DC4}" type="presParOf" srcId="{5FA3759F-2263-4FE0-BA00-AA52AF1CF493}" destId="{6E5027FF-24F5-4A1E-9034-BB9721CBD4E0}" srcOrd="9" destOrd="0" presId="urn:microsoft.com/office/officeart/2005/8/layout/radial4"/>
    <dgm:cxn modelId="{B1FC55D1-9A97-4297-BB9A-DC214D1ABA68}" type="presParOf" srcId="{5FA3759F-2263-4FE0-BA00-AA52AF1CF493}" destId="{C75EB5DD-F006-4EF4-BCCC-DC030C685AA6}" srcOrd="10" destOrd="0" presId="urn:microsoft.com/office/officeart/2005/8/layout/radial4"/>
    <dgm:cxn modelId="{A3E69DB9-EFEB-4F17-96D8-F187609C339F}" type="presParOf" srcId="{5FA3759F-2263-4FE0-BA00-AA52AF1CF493}" destId="{D2686BD3-200C-4121-86DF-1A70E3F24E58}" srcOrd="11" destOrd="0" presId="urn:microsoft.com/office/officeart/2005/8/layout/radial4"/>
    <dgm:cxn modelId="{D317D5D8-1417-415C-8DF8-1E53204938F8}" type="presParOf" srcId="{5FA3759F-2263-4FE0-BA00-AA52AF1CF493}" destId="{5EF47D28-8C56-4C69-AE8D-62BD7F09DC9A}" srcOrd="12" destOrd="0" presId="urn:microsoft.com/office/officeart/2005/8/layout/radial4"/>
  </dgm:cxnLst>
  <dgm:bg/>
  <dgm:whole>
    <a:ln>
      <a:solidFill>
        <a:schemeClr val="l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60C7B-A2FD-45BC-9898-60187D7F0C9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9B3E907-9426-4DF8-B81A-6794FB5E1A9D}">
      <dgm:prSet/>
      <dgm:spPr/>
      <dgm:t>
        <a:bodyPr/>
        <a:lstStyle/>
        <a:p>
          <a:r>
            <a:rPr lang="es-ES" dirty="0"/>
            <a:t>1.Sensibilización de los miembros de la organización del proceso que se va a iniciar.</a:t>
          </a:r>
          <a:endParaRPr lang="en-US" dirty="0"/>
        </a:p>
      </dgm:t>
    </dgm:pt>
    <dgm:pt modelId="{71065786-0309-497A-B12A-5598B645F110}" type="parTrans" cxnId="{21C8C5F9-3075-428B-B5DE-6DC0F9D50373}">
      <dgm:prSet/>
      <dgm:spPr/>
      <dgm:t>
        <a:bodyPr/>
        <a:lstStyle/>
        <a:p>
          <a:endParaRPr lang="en-US"/>
        </a:p>
      </dgm:t>
    </dgm:pt>
    <dgm:pt modelId="{7EBCA8E0-9401-4049-9311-84C899080DBE}" type="sibTrans" cxnId="{21C8C5F9-3075-428B-B5DE-6DC0F9D50373}">
      <dgm:prSet/>
      <dgm:spPr/>
      <dgm:t>
        <a:bodyPr/>
        <a:lstStyle/>
        <a:p>
          <a:endParaRPr lang="en-US"/>
        </a:p>
      </dgm:t>
    </dgm:pt>
    <dgm:pt modelId="{96A339B0-6CFB-4378-87F2-459C207460EF}">
      <dgm:prSet/>
      <dgm:spPr/>
      <dgm:t>
        <a:bodyPr/>
        <a:lstStyle/>
        <a:p>
          <a:r>
            <a:rPr lang="es-ES" dirty="0"/>
            <a:t>2.Realizar conceptualización teórica a todos los miembros de la organización donde se profundice sobre los elementos estructurales de la metodología </a:t>
          </a:r>
          <a:r>
            <a:rPr lang="es-ES" dirty="0" err="1"/>
            <a:t>Pamec</a:t>
          </a:r>
          <a:r>
            <a:rPr lang="es-ES" dirty="0"/>
            <a:t>-</a:t>
          </a:r>
          <a:endParaRPr lang="es-CO" dirty="0"/>
        </a:p>
      </dgm:t>
    </dgm:pt>
    <dgm:pt modelId="{C40C4B5D-3887-4435-9BF7-8CB0D0AF9DF1}" type="parTrans" cxnId="{AE272ECD-EE84-418F-BC8A-D4E6F0C14BDA}">
      <dgm:prSet/>
      <dgm:spPr/>
      <dgm:t>
        <a:bodyPr/>
        <a:lstStyle/>
        <a:p>
          <a:endParaRPr lang="en-US"/>
        </a:p>
      </dgm:t>
    </dgm:pt>
    <dgm:pt modelId="{80AE64C0-965C-4467-9D74-6F6EE44AA62C}" type="sibTrans" cxnId="{AE272ECD-EE84-418F-BC8A-D4E6F0C14BDA}">
      <dgm:prSet/>
      <dgm:spPr/>
      <dgm:t>
        <a:bodyPr/>
        <a:lstStyle/>
        <a:p>
          <a:endParaRPr lang="en-US"/>
        </a:p>
      </dgm:t>
    </dgm:pt>
    <dgm:pt modelId="{5323FE32-63C7-4517-853D-34E59D827510}">
      <dgm:prSet/>
      <dgm:spPr/>
      <dgm:t>
        <a:bodyPr/>
        <a:lstStyle/>
        <a:p>
          <a:r>
            <a:rPr lang="es-ES"/>
            <a:t>3.Identificar y seleccionar las personas que harán parte del equipo Pamec</a:t>
          </a:r>
          <a:endParaRPr lang="en-US"/>
        </a:p>
      </dgm:t>
    </dgm:pt>
    <dgm:pt modelId="{E73036DF-1698-478F-8BA2-890D1F47013E}" type="parTrans" cxnId="{6FBA5CC4-F223-46EF-BC87-A312C8A83230}">
      <dgm:prSet/>
      <dgm:spPr/>
      <dgm:t>
        <a:bodyPr/>
        <a:lstStyle/>
        <a:p>
          <a:endParaRPr lang="en-US"/>
        </a:p>
      </dgm:t>
    </dgm:pt>
    <dgm:pt modelId="{3234DBF4-D6E8-4DAD-924F-B6CE34BA409E}" type="sibTrans" cxnId="{6FBA5CC4-F223-46EF-BC87-A312C8A83230}">
      <dgm:prSet/>
      <dgm:spPr/>
      <dgm:t>
        <a:bodyPr/>
        <a:lstStyle/>
        <a:p>
          <a:endParaRPr lang="en-US"/>
        </a:p>
      </dgm:t>
    </dgm:pt>
    <dgm:pt modelId="{0B8D67A4-6AB7-47CF-9E34-B35A056C9180}">
      <dgm:prSet/>
      <dgm:spPr/>
      <dgm:t>
        <a:bodyPr/>
        <a:lstStyle/>
        <a:p>
          <a:r>
            <a:rPr lang="es-ES" dirty="0"/>
            <a:t>4.Diseñar los instrumentos necesarios que se utilizaran para la implementación de la ruta crítica: formatos.</a:t>
          </a:r>
          <a:endParaRPr lang="en-US" dirty="0"/>
        </a:p>
      </dgm:t>
    </dgm:pt>
    <dgm:pt modelId="{DFB85912-5751-41DE-AD39-9AFD51D4D948}" type="parTrans" cxnId="{ED6CACC3-3C51-4A19-AB73-D75316EDA15A}">
      <dgm:prSet/>
      <dgm:spPr/>
      <dgm:t>
        <a:bodyPr/>
        <a:lstStyle/>
        <a:p>
          <a:endParaRPr lang="en-US"/>
        </a:p>
      </dgm:t>
    </dgm:pt>
    <dgm:pt modelId="{5E70D4BE-99FD-453F-9F69-1D40A504C7E3}" type="sibTrans" cxnId="{ED6CACC3-3C51-4A19-AB73-D75316EDA15A}">
      <dgm:prSet/>
      <dgm:spPr/>
      <dgm:t>
        <a:bodyPr/>
        <a:lstStyle/>
        <a:p>
          <a:endParaRPr lang="en-US"/>
        </a:p>
      </dgm:t>
    </dgm:pt>
    <dgm:pt modelId="{85CB5184-AD8A-4B9D-9102-1353A1A224A9}">
      <dgm:prSet/>
      <dgm:spPr/>
      <dgm:t>
        <a:bodyPr/>
        <a:lstStyle/>
        <a:p>
          <a:r>
            <a:rPr lang="es-ES"/>
            <a:t>5.Preparar la logística de las reuniones.</a:t>
          </a:r>
          <a:endParaRPr lang="en-US"/>
        </a:p>
      </dgm:t>
    </dgm:pt>
    <dgm:pt modelId="{5FD633D3-2A4C-4333-AAF8-E94A8964EFEB}" type="parTrans" cxnId="{65295BF6-4A04-4F69-A712-3B211CD5A5A4}">
      <dgm:prSet/>
      <dgm:spPr/>
      <dgm:t>
        <a:bodyPr/>
        <a:lstStyle/>
        <a:p>
          <a:endParaRPr lang="en-US"/>
        </a:p>
      </dgm:t>
    </dgm:pt>
    <dgm:pt modelId="{0DDD82C9-9721-4775-9D35-EAE174BD82C2}" type="sibTrans" cxnId="{65295BF6-4A04-4F69-A712-3B211CD5A5A4}">
      <dgm:prSet/>
      <dgm:spPr/>
      <dgm:t>
        <a:bodyPr/>
        <a:lstStyle/>
        <a:p>
          <a:endParaRPr lang="en-US"/>
        </a:p>
      </dgm:t>
    </dgm:pt>
    <dgm:pt modelId="{159DBE9A-73A6-4167-BCE7-9EB202E94DC2}">
      <dgm:prSet/>
      <dgm:spPr/>
      <dgm:t>
        <a:bodyPr/>
        <a:lstStyle/>
        <a:p>
          <a:r>
            <a:rPr lang="es-ES" dirty="0"/>
            <a:t>6.Realizar el cronograma de trabajo de implementación de la ruta crítica del PAME</a:t>
          </a:r>
          <a:endParaRPr lang="en-US" dirty="0"/>
        </a:p>
      </dgm:t>
    </dgm:pt>
    <dgm:pt modelId="{02949E48-BED1-4787-93AD-5D90D549C7B3}" type="parTrans" cxnId="{036F4E4A-4E3C-4AF7-8B53-E119C3623FAD}">
      <dgm:prSet/>
      <dgm:spPr/>
      <dgm:t>
        <a:bodyPr/>
        <a:lstStyle/>
        <a:p>
          <a:endParaRPr lang="en-US"/>
        </a:p>
      </dgm:t>
    </dgm:pt>
    <dgm:pt modelId="{C46CD4FB-31DD-474C-97CA-09509A851DFB}" type="sibTrans" cxnId="{036F4E4A-4E3C-4AF7-8B53-E119C3623FAD}">
      <dgm:prSet/>
      <dgm:spPr/>
      <dgm:t>
        <a:bodyPr/>
        <a:lstStyle/>
        <a:p>
          <a:endParaRPr lang="en-US"/>
        </a:p>
      </dgm:t>
    </dgm:pt>
    <dgm:pt modelId="{46B4AC22-4354-4BDB-BB93-5967A346E1FE}">
      <dgm:prSet/>
      <dgm:spPr/>
      <dgm:t>
        <a:bodyPr/>
        <a:lstStyle/>
        <a:p>
          <a:r>
            <a:rPr lang="es-ES"/>
            <a:t>7.Documentar la metodología para la ruta crítica.</a:t>
          </a:r>
          <a:endParaRPr lang="en-US"/>
        </a:p>
      </dgm:t>
    </dgm:pt>
    <dgm:pt modelId="{E97A817D-AF0F-4015-A0A5-38CF0836470D}" type="parTrans" cxnId="{8E29BAA6-B6AB-4496-927D-C789ABE431F6}">
      <dgm:prSet/>
      <dgm:spPr/>
      <dgm:t>
        <a:bodyPr/>
        <a:lstStyle/>
        <a:p>
          <a:endParaRPr lang="en-US"/>
        </a:p>
      </dgm:t>
    </dgm:pt>
    <dgm:pt modelId="{31534E91-0E18-49DA-A220-7138A606AB69}" type="sibTrans" cxnId="{8E29BAA6-B6AB-4496-927D-C789ABE431F6}">
      <dgm:prSet/>
      <dgm:spPr/>
      <dgm:t>
        <a:bodyPr/>
        <a:lstStyle/>
        <a:p>
          <a:endParaRPr lang="en-US"/>
        </a:p>
      </dgm:t>
    </dgm:pt>
    <dgm:pt modelId="{7944F425-2D25-479A-A8C6-928C1DA92F41}" type="pres">
      <dgm:prSet presAssocID="{D2660C7B-A2FD-45BC-9898-60187D7F0C91}" presName="Name0" presStyleCnt="0">
        <dgm:presLayoutVars>
          <dgm:dir/>
          <dgm:resizeHandles val="exact"/>
        </dgm:presLayoutVars>
      </dgm:prSet>
      <dgm:spPr/>
    </dgm:pt>
    <dgm:pt modelId="{6881FFC9-B9A3-4C5E-AAB4-94CEBCE6F31D}" type="pres">
      <dgm:prSet presAssocID="{19B3E907-9426-4DF8-B81A-6794FB5E1A9D}" presName="node" presStyleLbl="node1" presStyleIdx="0" presStyleCnt="7" custScaleX="136590">
        <dgm:presLayoutVars>
          <dgm:bulletEnabled val="1"/>
        </dgm:presLayoutVars>
      </dgm:prSet>
      <dgm:spPr/>
    </dgm:pt>
    <dgm:pt modelId="{A80A2C7F-1726-4ED8-B4ED-F3CA135E3F37}" type="pres">
      <dgm:prSet presAssocID="{7EBCA8E0-9401-4049-9311-84C899080DBE}" presName="sibTrans" presStyleLbl="sibTrans1D1" presStyleIdx="0" presStyleCnt="6"/>
      <dgm:spPr/>
    </dgm:pt>
    <dgm:pt modelId="{927BB2EB-076C-4444-9AD3-898E484618A7}" type="pres">
      <dgm:prSet presAssocID="{7EBCA8E0-9401-4049-9311-84C899080DBE}" presName="connectorText" presStyleLbl="sibTrans1D1" presStyleIdx="0" presStyleCnt="6"/>
      <dgm:spPr/>
    </dgm:pt>
    <dgm:pt modelId="{1C837D8B-0F17-4BDC-ABC9-B303A54F2F9D}" type="pres">
      <dgm:prSet presAssocID="{96A339B0-6CFB-4378-87F2-459C207460EF}" presName="node" presStyleLbl="node1" presStyleIdx="1" presStyleCnt="7" custScaleX="263459">
        <dgm:presLayoutVars>
          <dgm:bulletEnabled val="1"/>
        </dgm:presLayoutVars>
      </dgm:prSet>
      <dgm:spPr/>
    </dgm:pt>
    <dgm:pt modelId="{493072D5-4E16-4D1F-BDA7-3D8E3D183E8A}" type="pres">
      <dgm:prSet presAssocID="{80AE64C0-965C-4467-9D74-6F6EE44AA62C}" presName="sibTrans" presStyleLbl="sibTrans1D1" presStyleIdx="1" presStyleCnt="6"/>
      <dgm:spPr/>
    </dgm:pt>
    <dgm:pt modelId="{16DA2EFE-7D08-47E3-86E6-5889F27020D4}" type="pres">
      <dgm:prSet presAssocID="{80AE64C0-965C-4467-9D74-6F6EE44AA62C}" presName="connectorText" presStyleLbl="sibTrans1D1" presStyleIdx="1" presStyleCnt="6"/>
      <dgm:spPr/>
    </dgm:pt>
    <dgm:pt modelId="{08A7FD33-1D6F-45F9-AED5-539CBF65B1CB}" type="pres">
      <dgm:prSet presAssocID="{5323FE32-63C7-4517-853D-34E59D827510}" presName="node" presStyleLbl="node1" presStyleIdx="2" presStyleCnt="7">
        <dgm:presLayoutVars>
          <dgm:bulletEnabled val="1"/>
        </dgm:presLayoutVars>
      </dgm:prSet>
      <dgm:spPr/>
    </dgm:pt>
    <dgm:pt modelId="{BBE9347E-3582-4FC4-B8B2-57D7D83E20A2}" type="pres">
      <dgm:prSet presAssocID="{3234DBF4-D6E8-4DAD-924F-B6CE34BA409E}" presName="sibTrans" presStyleLbl="sibTrans1D1" presStyleIdx="2" presStyleCnt="6"/>
      <dgm:spPr/>
    </dgm:pt>
    <dgm:pt modelId="{7D25C64F-729D-4107-A216-8217FCB9744E}" type="pres">
      <dgm:prSet presAssocID="{3234DBF4-D6E8-4DAD-924F-B6CE34BA409E}" presName="connectorText" presStyleLbl="sibTrans1D1" presStyleIdx="2" presStyleCnt="6"/>
      <dgm:spPr/>
    </dgm:pt>
    <dgm:pt modelId="{D4DA3130-FAC4-4EEA-8FEA-352CAF85132A}" type="pres">
      <dgm:prSet presAssocID="{0B8D67A4-6AB7-47CF-9E34-B35A056C9180}" presName="node" presStyleLbl="node1" presStyleIdx="3" presStyleCnt="7">
        <dgm:presLayoutVars>
          <dgm:bulletEnabled val="1"/>
        </dgm:presLayoutVars>
      </dgm:prSet>
      <dgm:spPr/>
    </dgm:pt>
    <dgm:pt modelId="{C7B014F4-2513-4AB0-A1FA-F7051E52A7B3}" type="pres">
      <dgm:prSet presAssocID="{5E70D4BE-99FD-453F-9F69-1D40A504C7E3}" presName="sibTrans" presStyleLbl="sibTrans1D1" presStyleIdx="3" presStyleCnt="6"/>
      <dgm:spPr/>
    </dgm:pt>
    <dgm:pt modelId="{491477C7-7ADD-4153-8684-D0CFF7615F6E}" type="pres">
      <dgm:prSet presAssocID="{5E70D4BE-99FD-453F-9F69-1D40A504C7E3}" presName="connectorText" presStyleLbl="sibTrans1D1" presStyleIdx="3" presStyleCnt="6"/>
      <dgm:spPr/>
    </dgm:pt>
    <dgm:pt modelId="{37A7AEFF-A0D7-4312-AE2A-70DCE3CC0822}" type="pres">
      <dgm:prSet presAssocID="{85CB5184-AD8A-4B9D-9102-1353A1A224A9}" presName="node" presStyleLbl="node1" presStyleIdx="4" presStyleCnt="7">
        <dgm:presLayoutVars>
          <dgm:bulletEnabled val="1"/>
        </dgm:presLayoutVars>
      </dgm:prSet>
      <dgm:spPr/>
    </dgm:pt>
    <dgm:pt modelId="{65372DAA-C291-45A2-96E4-06BB6C657180}" type="pres">
      <dgm:prSet presAssocID="{0DDD82C9-9721-4775-9D35-EAE174BD82C2}" presName="sibTrans" presStyleLbl="sibTrans1D1" presStyleIdx="4" presStyleCnt="6"/>
      <dgm:spPr/>
    </dgm:pt>
    <dgm:pt modelId="{E8B4D5E1-7F5F-440B-86DB-AE28AE2C39A2}" type="pres">
      <dgm:prSet presAssocID="{0DDD82C9-9721-4775-9D35-EAE174BD82C2}" presName="connectorText" presStyleLbl="sibTrans1D1" presStyleIdx="4" presStyleCnt="6"/>
      <dgm:spPr/>
    </dgm:pt>
    <dgm:pt modelId="{8B2B8E34-8A5C-4ED1-8B32-EB98B0310290}" type="pres">
      <dgm:prSet presAssocID="{159DBE9A-73A6-4167-BCE7-9EB202E94DC2}" presName="node" presStyleLbl="node1" presStyleIdx="5" presStyleCnt="7" custScaleX="125518">
        <dgm:presLayoutVars>
          <dgm:bulletEnabled val="1"/>
        </dgm:presLayoutVars>
      </dgm:prSet>
      <dgm:spPr/>
    </dgm:pt>
    <dgm:pt modelId="{48F8505E-450D-4B6A-9894-02B239D97C19}" type="pres">
      <dgm:prSet presAssocID="{C46CD4FB-31DD-474C-97CA-09509A851DFB}" presName="sibTrans" presStyleLbl="sibTrans1D1" presStyleIdx="5" presStyleCnt="6"/>
      <dgm:spPr/>
    </dgm:pt>
    <dgm:pt modelId="{F161E8E3-4330-4C84-BB64-B8B75B0A7FD9}" type="pres">
      <dgm:prSet presAssocID="{C46CD4FB-31DD-474C-97CA-09509A851DFB}" presName="connectorText" presStyleLbl="sibTrans1D1" presStyleIdx="5" presStyleCnt="6"/>
      <dgm:spPr/>
    </dgm:pt>
    <dgm:pt modelId="{C14AFC1E-1E12-49DC-A0EE-2C0A4488C2BF}" type="pres">
      <dgm:prSet presAssocID="{46B4AC22-4354-4BDB-BB93-5967A346E1FE}" presName="node" presStyleLbl="node1" presStyleIdx="6" presStyleCnt="7">
        <dgm:presLayoutVars>
          <dgm:bulletEnabled val="1"/>
        </dgm:presLayoutVars>
      </dgm:prSet>
      <dgm:spPr/>
    </dgm:pt>
  </dgm:ptLst>
  <dgm:cxnLst>
    <dgm:cxn modelId="{2984C40B-AA1D-4023-AF5B-AC67EFC4B403}" type="presOf" srcId="{D2660C7B-A2FD-45BC-9898-60187D7F0C91}" destId="{7944F425-2D25-479A-A8C6-928C1DA92F41}" srcOrd="0" destOrd="0" presId="urn:microsoft.com/office/officeart/2016/7/layout/RepeatingBendingProcessNew"/>
    <dgm:cxn modelId="{CC8D8411-1D93-4E34-BAFC-CBBE0A14E660}" type="presOf" srcId="{19B3E907-9426-4DF8-B81A-6794FB5E1A9D}" destId="{6881FFC9-B9A3-4C5E-AAB4-94CEBCE6F31D}" srcOrd="0" destOrd="0" presId="urn:microsoft.com/office/officeart/2016/7/layout/RepeatingBendingProcessNew"/>
    <dgm:cxn modelId="{36002918-9020-4700-A1D9-FE92875FE28F}" type="presOf" srcId="{80AE64C0-965C-4467-9D74-6F6EE44AA62C}" destId="{16DA2EFE-7D08-47E3-86E6-5889F27020D4}" srcOrd="1" destOrd="0" presId="urn:microsoft.com/office/officeart/2016/7/layout/RepeatingBendingProcessNew"/>
    <dgm:cxn modelId="{4E223A30-2D72-42C4-BDC2-A802E1555526}" type="presOf" srcId="{5E70D4BE-99FD-453F-9F69-1D40A504C7E3}" destId="{491477C7-7ADD-4153-8684-D0CFF7615F6E}" srcOrd="1" destOrd="0" presId="urn:microsoft.com/office/officeart/2016/7/layout/RepeatingBendingProcessNew"/>
    <dgm:cxn modelId="{84EAD736-C78B-459A-A074-E5C531E4969C}" type="presOf" srcId="{5E70D4BE-99FD-453F-9F69-1D40A504C7E3}" destId="{C7B014F4-2513-4AB0-A1FA-F7051E52A7B3}" srcOrd="0" destOrd="0" presId="urn:microsoft.com/office/officeart/2016/7/layout/RepeatingBendingProcessNew"/>
    <dgm:cxn modelId="{5DD2023A-3575-41A6-A8EC-35CA3729B8AD}" type="presOf" srcId="{85CB5184-AD8A-4B9D-9102-1353A1A224A9}" destId="{37A7AEFF-A0D7-4312-AE2A-70DCE3CC0822}" srcOrd="0" destOrd="0" presId="urn:microsoft.com/office/officeart/2016/7/layout/RepeatingBendingProcessNew"/>
    <dgm:cxn modelId="{08527D64-C2C7-4D3A-AB07-1C4BB027E585}" type="presOf" srcId="{7EBCA8E0-9401-4049-9311-84C899080DBE}" destId="{927BB2EB-076C-4444-9AD3-898E484618A7}" srcOrd="1" destOrd="0" presId="urn:microsoft.com/office/officeart/2016/7/layout/RepeatingBendingProcessNew"/>
    <dgm:cxn modelId="{036F4E4A-4E3C-4AF7-8B53-E119C3623FAD}" srcId="{D2660C7B-A2FD-45BC-9898-60187D7F0C91}" destId="{159DBE9A-73A6-4167-BCE7-9EB202E94DC2}" srcOrd="5" destOrd="0" parTransId="{02949E48-BED1-4787-93AD-5D90D549C7B3}" sibTransId="{C46CD4FB-31DD-474C-97CA-09509A851DFB}"/>
    <dgm:cxn modelId="{01EC4788-70CC-4C08-AE9B-3EF6CC01848E}" type="presOf" srcId="{96A339B0-6CFB-4378-87F2-459C207460EF}" destId="{1C837D8B-0F17-4BDC-ABC9-B303A54F2F9D}" srcOrd="0" destOrd="0" presId="urn:microsoft.com/office/officeart/2016/7/layout/RepeatingBendingProcessNew"/>
    <dgm:cxn modelId="{B1CD4990-BF92-4D43-B875-64126E944A23}" type="presOf" srcId="{3234DBF4-D6E8-4DAD-924F-B6CE34BA409E}" destId="{7D25C64F-729D-4107-A216-8217FCB9744E}" srcOrd="1" destOrd="0" presId="urn:microsoft.com/office/officeart/2016/7/layout/RepeatingBendingProcessNew"/>
    <dgm:cxn modelId="{AF822392-84B2-497C-9B52-9F1116AA1AE9}" type="presOf" srcId="{7EBCA8E0-9401-4049-9311-84C899080DBE}" destId="{A80A2C7F-1726-4ED8-B4ED-F3CA135E3F37}" srcOrd="0" destOrd="0" presId="urn:microsoft.com/office/officeart/2016/7/layout/RepeatingBendingProcessNew"/>
    <dgm:cxn modelId="{C4951B9B-89DC-44E9-9F76-172F9DB2A786}" type="presOf" srcId="{0DDD82C9-9721-4775-9D35-EAE174BD82C2}" destId="{E8B4D5E1-7F5F-440B-86DB-AE28AE2C39A2}" srcOrd="1" destOrd="0" presId="urn:microsoft.com/office/officeart/2016/7/layout/RepeatingBendingProcessNew"/>
    <dgm:cxn modelId="{819E0A9E-7AC8-4467-BC93-9EA2DA8F1C9C}" type="presOf" srcId="{C46CD4FB-31DD-474C-97CA-09509A851DFB}" destId="{F161E8E3-4330-4C84-BB64-B8B75B0A7FD9}" srcOrd="1" destOrd="0" presId="urn:microsoft.com/office/officeart/2016/7/layout/RepeatingBendingProcessNew"/>
    <dgm:cxn modelId="{8E29BAA6-B6AB-4496-927D-C789ABE431F6}" srcId="{D2660C7B-A2FD-45BC-9898-60187D7F0C91}" destId="{46B4AC22-4354-4BDB-BB93-5967A346E1FE}" srcOrd="6" destOrd="0" parTransId="{E97A817D-AF0F-4015-A0A5-38CF0836470D}" sibTransId="{31534E91-0E18-49DA-A220-7138A606AB69}"/>
    <dgm:cxn modelId="{ED6CACC3-3C51-4A19-AB73-D75316EDA15A}" srcId="{D2660C7B-A2FD-45BC-9898-60187D7F0C91}" destId="{0B8D67A4-6AB7-47CF-9E34-B35A056C9180}" srcOrd="3" destOrd="0" parTransId="{DFB85912-5751-41DE-AD39-9AFD51D4D948}" sibTransId="{5E70D4BE-99FD-453F-9F69-1D40A504C7E3}"/>
    <dgm:cxn modelId="{6FBA5CC4-F223-46EF-BC87-A312C8A83230}" srcId="{D2660C7B-A2FD-45BC-9898-60187D7F0C91}" destId="{5323FE32-63C7-4517-853D-34E59D827510}" srcOrd="2" destOrd="0" parTransId="{E73036DF-1698-478F-8BA2-890D1F47013E}" sibTransId="{3234DBF4-D6E8-4DAD-924F-B6CE34BA409E}"/>
    <dgm:cxn modelId="{8831F2C4-9F7A-44A4-ACCE-EA8BF63A504C}" type="presOf" srcId="{3234DBF4-D6E8-4DAD-924F-B6CE34BA409E}" destId="{BBE9347E-3582-4FC4-B8B2-57D7D83E20A2}" srcOrd="0" destOrd="0" presId="urn:microsoft.com/office/officeart/2016/7/layout/RepeatingBendingProcessNew"/>
    <dgm:cxn modelId="{AE272ECD-EE84-418F-BC8A-D4E6F0C14BDA}" srcId="{D2660C7B-A2FD-45BC-9898-60187D7F0C91}" destId="{96A339B0-6CFB-4378-87F2-459C207460EF}" srcOrd="1" destOrd="0" parTransId="{C40C4B5D-3887-4435-9BF7-8CB0D0AF9DF1}" sibTransId="{80AE64C0-965C-4467-9D74-6F6EE44AA62C}"/>
    <dgm:cxn modelId="{D6523ED1-CB2D-4DA8-852A-75B1AD022417}" type="presOf" srcId="{0B8D67A4-6AB7-47CF-9E34-B35A056C9180}" destId="{D4DA3130-FAC4-4EEA-8FEA-352CAF85132A}" srcOrd="0" destOrd="0" presId="urn:microsoft.com/office/officeart/2016/7/layout/RepeatingBendingProcessNew"/>
    <dgm:cxn modelId="{DBE496D1-EB3A-4017-89A5-335D12568349}" type="presOf" srcId="{0DDD82C9-9721-4775-9D35-EAE174BD82C2}" destId="{65372DAA-C291-45A2-96E4-06BB6C657180}" srcOrd="0" destOrd="0" presId="urn:microsoft.com/office/officeart/2016/7/layout/RepeatingBendingProcessNew"/>
    <dgm:cxn modelId="{9C0550DC-0851-4ADD-8FBE-2B3BC3410BCD}" type="presOf" srcId="{5323FE32-63C7-4517-853D-34E59D827510}" destId="{08A7FD33-1D6F-45F9-AED5-539CBF65B1CB}" srcOrd="0" destOrd="0" presId="urn:microsoft.com/office/officeart/2016/7/layout/RepeatingBendingProcessNew"/>
    <dgm:cxn modelId="{711B70EF-5DE7-4565-8FC1-88BE22729400}" type="presOf" srcId="{159DBE9A-73A6-4167-BCE7-9EB202E94DC2}" destId="{8B2B8E34-8A5C-4ED1-8B32-EB98B0310290}" srcOrd="0" destOrd="0" presId="urn:microsoft.com/office/officeart/2016/7/layout/RepeatingBendingProcessNew"/>
    <dgm:cxn modelId="{0CBE79EF-7224-4E74-B47E-7E83B96113DF}" type="presOf" srcId="{80AE64C0-965C-4467-9D74-6F6EE44AA62C}" destId="{493072D5-4E16-4D1F-BDA7-3D8E3D183E8A}" srcOrd="0" destOrd="0" presId="urn:microsoft.com/office/officeart/2016/7/layout/RepeatingBendingProcessNew"/>
    <dgm:cxn modelId="{65295BF6-4A04-4F69-A712-3B211CD5A5A4}" srcId="{D2660C7B-A2FD-45BC-9898-60187D7F0C91}" destId="{85CB5184-AD8A-4B9D-9102-1353A1A224A9}" srcOrd="4" destOrd="0" parTransId="{5FD633D3-2A4C-4333-AAF8-E94A8964EFEB}" sibTransId="{0DDD82C9-9721-4775-9D35-EAE174BD82C2}"/>
    <dgm:cxn modelId="{21C8C5F9-3075-428B-B5DE-6DC0F9D50373}" srcId="{D2660C7B-A2FD-45BC-9898-60187D7F0C91}" destId="{19B3E907-9426-4DF8-B81A-6794FB5E1A9D}" srcOrd="0" destOrd="0" parTransId="{71065786-0309-497A-B12A-5598B645F110}" sibTransId="{7EBCA8E0-9401-4049-9311-84C899080DBE}"/>
    <dgm:cxn modelId="{B5E3A1FC-64C7-4652-9BA1-4C71EC5039C9}" type="presOf" srcId="{46B4AC22-4354-4BDB-BB93-5967A346E1FE}" destId="{C14AFC1E-1E12-49DC-A0EE-2C0A4488C2BF}" srcOrd="0" destOrd="0" presId="urn:microsoft.com/office/officeart/2016/7/layout/RepeatingBendingProcessNew"/>
    <dgm:cxn modelId="{2538A3FC-3E08-4DBE-8842-447D4B24C939}" type="presOf" srcId="{C46CD4FB-31DD-474C-97CA-09509A851DFB}" destId="{48F8505E-450D-4B6A-9894-02B239D97C19}" srcOrd="0" destOrd="0" presId="urn:microsoft.com/office/officeart/2016/7/layout/RepeatingBendingProcessNew"/>
    <dgm:cxn modelId="{FA56F569-6FF5-44BF-A003-7D4B11386EE4}" type="presParOf" srcId="{7944F425-2D25-479A-A8C6-928C1DA92F41}" destId="{6881FFC9-B9A3-4C5E-AAB4-94CEBCE6F31D}" srcOrd="0" destOrd="0" presId="urn:microsoft.com/office/officeart/2016/7/layout/RepeatingBendingProcessNew"/>
    <dgm:cxn modelId="{C825DD8E-BF8D-4AA3-8184-926110A32992}" type="presParOf" srcId="{7944F425-2D25-479A-A8C6-928C1DA92F41}" destId="{A80A2C7F-1726-4ED8-B4ED-F3CA135E3F37}" srcOrd="1" destOrd="0" presId="urn:microsoft.com/office/officeart/2016/7/layout/RepeatingBendingProcessNew"/>
    <dgm:cxn modelId="{EFAB371F-76DD-4C1C-B245-5029C9198472}" type="presParOf" srcId="{A80A2C7F-1726-4ED8-B4ED-F3CA135E3F37}" destId="{927BB2EB-076C-4444-9AD3-898E484618A7}" srcOrd="0" destOrd="0" presId="urn:microsoft.com/office/officeart/2016/7/layout/RepeatingBendingProcessNew"/>
    <dgm:cxn modelId="{76F2061D-8BE3-4195-8F7F-888B8B27C4BD}" type="presParOf" srcId="{7944F425-2D25-479A-A8C6-928C1DA92F41}" destId="{1C837D8B-0F17-4BDC-ABC9-B303A54F2F9D}" srcOrd="2" destOrd="0" presId="urn:microsoft.com/office/officeart/2016/7/layout/RepeatingBendingProcessNew"/>
    <dgm:cxn modelId="{831EEEDA-6FDE-4284-964A-ADE7A9FFB50E}" type="presParOf" srcId="{7944F425-2D25-479A-A8C6-928C1DA92F41}" destId="{493072D5-4E16-4D1F-BDA7-3D8E3D183E8A}" srcOrd="3" destOrd="0" presId="urn:microsoft.com/office/officeart/2016/7/layout/RepeatingBendingProcessNew"/>
    <dgm:cxn modelId="{C18974E2-AB22-4420-8363-865168772268}" type="presParOf" srcId="{493072D5-4E16-4D1F-BDA7-3D8E3D183E8A}" destId="{16DA2EFE-7D08-47E3-86E6-5889F27020D4}" srcOrd="0" destOrd="0" presId="urn:microsoft.com/office/officeart/2016/7/layout/RepeatingBendingProcessNew"/>
    <dgm:cxn modelId="{A443FFF3-74F5-4845-A43F-B7E1BD29F06A}" type="presParOf" srcId="{7944F425-2D25-479A-A8C6-928C1DA92F41}" destId="{08A7FD33-1D6F-45F9-AED5-539CBF65B1CB}" srcOrd="4" destOrd="0" presId="urn:microsoft.com/office/officeart/2016/7/layout/RepeatingBendingProcessNew"/>
    <dgm:cxn modelId="{E04BFD36-B73D-4378-A269-32B304CC0D0E}" type="presParOf" srcId="{7944F425-2D25-479A-A8C6-928C1DA92F41}" destId="{BBE9347E-3582-4FC4-B8B2-57D7D83E20A2}" srcOrd="5" destOrd="0" presId="urn:microsoft.com/office/officeart/2016/7/layout/RepeatingBendingProcessNew"/>
    <dgm:cxn modelId="{32922029-6272-4E98-A082-E6A0AF9FC9DC}" type="presParOf" srcId="{BBE9347E-3582-4FC4-B8B2-57D7D83E20A2}" destId="{7D25C64F-729D-4107-A216-8217FCB9744E}" srcOrd="0" destOrd="0" presId="urn:microsoft.com/office/officeart/2016/7/layout/RepeatingBendingProcessNew"/>
    <dgm:cxn modelId="{342F260A-6B45-4E0D-81DE-3CC49D0F9953}" type="presParOf" srcId="{7944F425-2D25-479A-A8C6-928C1DA92F41}" destId="{D4DA3130-FAC4-4EEA-8FEA-352CAF85132A}" srcOrd="6" destOrd="0" presId="urn:microsoft.com/office/officeart/2016/7/layout/RepeatingBendingProcessNew"/>
    <dgm:cxn modelId="{D17FA706-5591-4B38-A646-617F38158B3B}" type="presParOf" srcId="{7944F425-2D25-479A-A8C6-928C1DA92F41}" destId="{C7B014F4-2513-4AB0-A1FA-F7051E52A7B3}" srcOrd="7" destOrd="0" presId="urn:microsoft.com/office/officeart/2016/7/layout/RepeatingBendingProcessNew"/>
    <dgm:cxn modelId="{18D39AD6-FC98-4EAA-BE5A-BD08C4CD164C}" type="presParOf" srcId="{C7B014F4-2513-4AB0-A1FA-F7051E52A7B3}" destId="{491477C7-7ADD-4153-8684-D0CFF7615F6E}" srcOrd="0" destOrd="0" presId="urn:microsoft.com/office/officeart/2016/7/layout/RepeatingBendingProcessNew"/>
    <dgm:cxn modelId="{60D28857-8CBA-42A5-AA38-B54E7F9ABF96}" type="presParOf" srcId="{7944F425-2D25-479A-A8C6-928C1DA92F41}" destId="{37A7AEFF-A0D7-4312-AE2A-70DCE3CC0822}" srcOrd="8" destOrd="0" presId="urn:microsoft.com/office/officeart/2016/7/layout/RepeatingBendingProcessNew"/>
    <dgm:cxn modelId="{830F731C-58B7-4954-833D-5974A71EAF3C}" type="presParOf" srcId="{7944F425-2D25-479A-A8C6-928C1DA92F41}" destId="{65372DAA-C291-45A2-96E4-06BB6C657180}" srcOrd="9" destOrd="0" presId="urn:microsoft.com/office/officeart/2016/7/layout/RepeatingBendingProcessNew"/>
    <dgm:cxn modelId="{A99E1C45-DA0A-4F68-8FAA-C520312AECBF}" type="presParOf" srcId="{65372DAA-C291-45A2-96E4-06BB6C657180}" destId="{E8B4D5E1-7F5F-440B-86DB-AE28AE2C39A2}" srcOrd="0" destOrd="0" presId="urn:microsoft.com/office/officeart/2016/7/layout/RepeatingBendingProcessNew"/>
    <dgm:cxn modelId="{1F8766AD-97C2-4F85-B2BD-80FF5F88BF2A}" type="presParOf" srcId="{7944F425-2D25-479A-A8C6-928C1DA92F41}" destId="{8B2B8E34-8A5C-4ED1-8B32-EB98B0310290}" srcOrd="10" destOrd="0" presId="urn:microsoft.com/office/officeart/2016/7/layout/RepeatingBendingProcessNew"/>
    <dgm:cxn modelId="{14FC5816-5258-4463-AE42-E8627C654E93}" type="presParOf" srcId="{7944F425-2D25-479A-A8C6-928C1DA92F41}" destId="{48F8505E-450D-4B6A-9894-02B239D97C19}" srcOrd="11" destOrd="0" presId="urn:microsoft.com/office/officeart/2016/7/layout/RepeatingBendingProcessNew"/>
    <dgm:cxn modelId="{8621470A-960E-41D3-B7DA-95F4AB1328F1}" type="presParOf" srcId="{48F8505E-450D-4B6A-9894-02B239D97C19}" destId="{F161E8E3-4330-4C84-BB64-B8B75B0A7FD9}" srcOrd="0" destOrd="0" presId="urn:microsoft.com/office/officeart/2016/7/layout/RepeatingBendingProcessNew"/>
    <dgm:cxn modelId="{C16AD0C1-9B35-4AC6-8170-D9742FEBD394}" type="presParOf" srcId="{7944F425-2D25-479A-A8C6-928C1DA92F41}" destId="{C14AFC1E-1E12-49DC-A0EE-2C0A4488C2BF}"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2C3D77-176D-471A-A60B-1D3AE0ECCA8D}" type="doc">
      <dgm:prSet loTypeId="urn:microsoft.com/office/officeart/2005/8/layout/hProcess9" loCatId="process" qsTypeId="urn:microsoft.com/office/officeart/2005/8/quickstyle/simple1" qsCatId="simple" csTypeId="urn:microsoft.com/office/officeart/2005/8/colors/accent1_2" csCatId="accent1" phldr="1"/>
      <dgm:spPr/>
    </dgm:pt>
    <dgm:pt modelId="{07C3192B-500C-46CD-91A9-30786352F5ED}">
      <dgm:prSet/>
      <dgm:spPr/>
      <dgm:t>
        <a:bodyPr/>
        <a:lstStyle/>
        <a:p>
          <a:r>
            <a:rPr lang="es-CO" dirty="0">
              <a:solidFill>
                <a:schemeClr val="accent6">
                  <a:lumMod val="50000"/>
                </a:schemeClr>
              </a:solidFill>
              <a:effectLst/>
              <a:latin typeface="Arial" panose="020B0604020202020204" pitchFamily="34" charset="0"/>
              <a:ea typeface="Times New Roman" panose="02020603050405020304" pitchFamily="18" charset="0"/>
            </a:rPr>
            <a:t>1. Desarrollo del PAMEC para la población objeto.</a:t>
          </a:r>
          <a:endParaRPr lang="es-CO" dirty="0">
            <a:solidFill>
              <a:schemeClr val="accent6">
                <a:lumMod val="50000"/>
              </a:schemeClr>
            </a:solidFill>
          </a:endParaRPr>
        </a:p>
      </dgm:t>
    </dgm:pt>
    <dgm:pt modelId="{E21FD960-0C06-4129-A4C8-6AE709A5BF40}" type="parTrans" cxnId="{922A047C-9CB5-4312-9CB2-1F2FB8124E68}">
      <dgm:prSet/>
      <dgm:spPr/>
      <dgm:t>
        <a:bodyPr/>
        <a:lstStyle/>
        <a:p>
          <a:endParaRPr lang="es-CO"/>
        </a:p>
      </dgm:t>
    </dgm:pt>
    <dgm:pt modelId="{E951297E-B3D0-4953-AE42-6FCA0F3F4C95}" type="sibTrans" cxnId="{922A047C-9CB5-4312-9CB2-1F2FB8124E68}">
      <dgm:prSet/>
      <dgm:spPr/>
      <dgm:t>
        <a:bodyPr/>
        <a:lstStyle/>
        <a:p>
          <a:endParaRPr lang="es-CO"/>
        </a:p>
      </dgm:t>
    </dgm:pt>
    <dgm:pt modelId="{6D33A9E5-2E05-4DB9-AAF5-113A6AD8CF0E}">
      <dgm:prSet/>
      <dgm:spPr/>
      <dgm:t>
        <a:bodyPr/>
        <a:lstStyle/>
        <a:p>
          <a:pPr>
            <a:buFont typeface="+mj-lt"/>
            <a:buNone/>
          </a:pPr>
          <a:r>
            <a:rPr lang="es-CO" dirty="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 Asesorías y asistencias técnicas en Auditorías para el mejoramiento calidad de la atención en salud.</a:t>
          </a:r>
          <a:endParaRPr lang="es-CO"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58E2C882-CF33-48FC-9C7E-86584EBE9259}" type="parTrans" cxnId="{204F3831-0FA2-40B0-AE8F-C051464E43B4}">
      <dgm:prSet/>
      <dgm:spPr/>
      <dgm:t>
        <a:bodyPr/>
        <a:lstStyle/>
        <a:p>
          <a:endParaRPr lang="es-CO"/>
        </a:p>
      </dgm:t>
    </dgm:pt>
    <dgm:pt modelId="{5E865E93-5535-4E80-BDFB-E8A2DCCFA0F7}" type="sibTrans" cxnId="{204F3831-0FA2-40B0-AE8F-C051464E43B4}">
      <dgm:prSet/>
      <dgm:spPr/>
      <dgm:t>
        <a:bodyPr/>
        <a:lstStyle/>
        <a:p>
          <a:endParaRPr lang="es-CO"/>
        </a:p>
      </dgm:t>
    </dgm:pt>
    <dgm:pt modelId="{D1D93C6E-DF12-4931-8F52-97685E36A18F}">
      <dgm:prSet custT="1"/>
      <dgm:spPr/>
      <dgm:t>
        <a:bodyPr/>
        <a:lstStyle/>
        <a:p>
          <a:pPr>
            <a:buFont typeface="+mj-lt"/>
            <a:buNone/>
          </a:pPr>
          <a:r>
            <a:rPr lang="es-CO" sz="2100" dirty="0">
              <a:solidFill>
                <a:schemeClr val="accent6">
                  <a:lumMod val="50000"/>
                </a:schemeClr>
              </a:solidFill>
              <a:latin typeface="Arial" panose="020B0604020202020204" pitchFamily="34" charset="0"/>
              <a:cs typeface="Arial" panose="020B0604020202020204" pitchFamily="34" charset="0"/>
            </a:rPr>
            <a:t>3. </a:t>
          </a:r>
          <a:r>
            <a:rPr lang="es-CO" sz="2400" dirty="0">
              <a:solidFill>
                <a:schemeClr val="accent6">
                  <a:lumMod val="50000"/>
                </a:schemeClr>
              </a:solidFill>
              <a:latin typeface="Arial" panose="020B0604020202020204" pitchFamily="34" charset="0"/>
              <a:cs typeface="Arial" panose="020B0604020202020204" pitchFamily="34" charset="0"/>
            </a:rPr>
            <a:t>Auditorías externas a los prestadores de servicios de salud.</a:t>
          </a:r>
        </a:p>
      </dgm:t>
    </dgm:pt>
    <dgm:pt modelId="{EE1241F8-B948-41D3-9C50-629FE2D6D819}" type="parTrans" cxnId="{0C871372-7187-46AC-99C5-58D68A776E32}">
      <dgm:prSet/>
      <dgm:spPr/>
      <dgm:t>
        <a:bodyPr/>
        <a:lstStyle/>
        <a:p>
          <a:endParaRPr lang="es-CO"/>
        </a:p>
      </dgm:t>
    </dgm:pt>
    <dgm:pt modelId="{A38C6481-7E1D-4D34-83E7-BA2DC23DA491}" type="sibTrans" cxnId="{0C871372-7187-46AC-99C5-58D68A776E32}">
      <dgm:prSet/>
      <dgm:spPr/>
      <dgm:t>
        <a:bodyPr/>
        <a:lstStyle/>
        <a:p>
          <a:endParaRPr lang="es-CO"/>
        </a:p>
      </dgm:t>
    </dgm:pt>
    <dgm:pt modelId="{044EE367-0015-4905-AF2C-6AFC21B7F4CC}" type="pres">
      <dgm:prSet presAssocID="{B22C3D77-176D-471A-A60B-1D3AE0ECCA8D}" presName="CompostProcess" presStyleCnt="0">
        <dgm:presLayoutVars>
          <dgm:dir/>
          <dgm:resizeHandles val="exact"/>
        </dgm:presLayoutVars>
      </dgm:prSet>
      <dgm:spPr/>
    </dgm:pt>
    <dgm:pt modelId="{28A54CDB-6379-4500-8EFF-E9BE87CEF3D5}" type="pres">
      <dgm:prSet presAssocID="{B22C3D77-176D-471A-A60B-1D3AE0ECCA8D}" presName="arrow" presStyleLbl="bgShp" presStyleIdx="0" presStyleCnt="1"/>
      <dgm:spPr/>
    </dgm:pt>
    <dgm:pt modelId="{EFF8E1B8-5BD2-4FEE-B02C-F65F09C83CAD}" type="pres">
      <dgm:prSet presAssocID="{B22C3D77-176D-471A-A60B-1D3AE0ECCA8D}" presName="linearProcess" presStyleCnt="0"/>
      <dgm:spPr/>
    </dgm:pt>
    <dgm:pt modelId="{9C2813D2-08B8-4534-A086-26C19F2D7F9E}" type="pres">
      <dgm:prSet presAssocID="{07C3192B-500C-46CD-91A9-30786352F5ED}" presName="textNode" presStyleLbl="node1" presStyleIdx="0" presStyleCnt="3">
        <dgm:presLayoutVars>
          <dgm:bulletEnabled val="1"/>
        </dgm:presLayoutVars>
      </dgm:prSet>
      <dgm:spPr/>
    </dgm:pt>
    <dgm:pt modelId="{88D760F6-845D-48A6-A0A6-ADEEAB9763B8}" type="pres">
      <dgm:prSet presAssocID="{E951297E-B3D0-4953-AE42-6FCA0F3F4C95}" presName="sibTrans" presStyleCnt="0"/>
      <dgm:spPr/>
    </dgm:pt>
    <dgm:pt modelId="{273D41FF-74ED-45FE-9EC9-7DDDA4C6DB56}" type="pres">
      <dgm:prSet presAssocID="{6D33A9E5-2E05-4DB9-AAF5-113A6AD8CF0E}" presName="textNode" presStyleLbl="node1" presStyleIdx="1" presStyleCnt="3">
        <dgm:presLayoutVars>
          <dgm:bulletEnabled val="1"/>
        </dgm:presLayoutVars>
      </dgm:prSet>
      <dgm:spPr/>
    </dgm:pt>
    <dgm:pt modelId="{96ED1C22-D303-49D7-89D8-E7B0E2DF02F7}" type="pres">
      <dgm:prSet presAssocID="{5E865E93-5535-4E80-BDFB-E8A2DCCFA0F7}" presName="sibTrans" presStyleCnt="0"/>
      <dgm:spPr/>
    </dgm:pt>
    <dgm:pt modelId="{19855B23-0A8E-489B-9379-2D0139AE6BA8}" type="pres">
      <dgm:prSet presAssocID="{D1D93C6E-DF12-4931-8F52-97685E36A18F}" presName="textNode" presStyleLbl="node1" presStyleIdx="2" presStyleCnt="3">
        <dgm:presLayoutVars>
          <dgm:bulletEnabled val="1"/>
        </dgm:presLayoutVars>
      </dgm:prSet>
      <dgm:spPr/>
    </dgm:pt>
  </dgm:ptLst>
  <dgm:cxnLst>
    <dgm:cxn modelId="{4CA74900-7A94-4140-8B89-2BE16C17A9FC}" type="presOf" srcId="{07C3192B-500C-46CD-91A9-30786352F5ED}" destId="{9C2813D2-08B8-4534-A086-26C19F2D7F9E}" srcOrd="0" destOrd="0" presId="urn:microsoft.com/office/officeart/2005/8/layout/hProcess9"/>
    <dgm:cxn modelId="{204F3831-0FA2-40B0-AE8F-C051464E43B4}" srcId="{B22C3D77-176D-471A-A60B-1D3AE0ECCA8D}" destId="{6D33A9E5-2E05-4DB9-AAF5-113A6AD8CF0E}" srcOrd="1" destOrd="0" parTransId="{58E2C882-CF33-48FC-9C7E-86584EBE9259}" sibTransId="{5E865E93-5535-4E80-BDFB-E8A2DCCFA0F7}"/>
    <dgm:cxn modelId="{0C871372-7187-46AC-99C5-58D68A776E32}" srcId="{B22C3D77-176D-471A-A60B-1D3AE0ECCA8D}" destId="{D1D93C6E-DF12-4931-8F52-97685E36A18F}" srcOrd="2" destOrd="0" parTransId="{EE1241F8-B948-41D3-9C50-629FE2D6D819}" sibTransId="{A38C6481-7E1D-4D34-83E7-BA2DC23DA491}"/>
    <dgm:cxn modelId="{922A047C-9CB5-4312-9CB2-1F2FB8124E68}" srcId="{B22C3D77-176D-471A-A60B-1D3AE0ECCA8D}" destId="{07C3192B-500C-46CD-91A9-30786352F5ED}" srcOrd="0" destOrd="0" parTransId="{E21FD960-0C06-4129-A4C8-6AE709A5BF40}" sibTransId="{E951297E-B3D0-4953-AE42-6FCA0F3F4C95}"/>
    <dgm:cxn modelId="{E0A5BB7E-2FEF-4AC5-A2DB-9E4380D5CA55}" type="presOf" srcId="{D1D93C6E-DF12-4931-8F52-97685E36A18F}" destId="{19855B23-0A8E-489B-9379-2D0139AE6BA8}" srcOrd="0" destOrd="0" presId="urn:microsoft.com/office/officeart/2005/8/layout/hProcess9"/>
    <dgm:cxn modelId="{5F2669CD-F920-4C09-A865-E0CF95D9FEDD}" type="presOf" srcId="{6D33A9E5-2E05-4DB9-AAF5-113A6AD8CF0E}" destId="{273D41FF-74ED-45FE-9EC9-7DDDA4C6DB56}" srcOrd="0" destOrd="0" presId="urn:microsoft.com/office/officeart/2005/8/layout/hProcess9"/>
    <dgm:cxn modelId="{A19657DF-065F-4B52-A386-C1C6E490E0C3}" type="presOf" srcId="{B22C3D77-176D-471A-A60B-1D3AE0ECCA8D}" destId="{044EE367-0015-4905-AF2C-6AFC21B7F4CC}" srcOrd="0" destOrd="0" presId="urn:microsoft.com/office/officeart/2005/8/layout/hProcess9"/>
    <dgm:cxn modelId="{612DC8AE-998A-4C22-BB78-0DCDBC851070}" type="presParOf" srcId="{044EE367-0015-4905-AF2C-6AFC21B7F4CC}" destId="{28A54CDB-6379-4500-8EFF-E9BE87CEF3D5}" srcOrd="0" destOrd="0" presId="urn:microsoft.com/office/officeart/2005/8/layout/hProcess9"/>
    <dgm:cxn modelId="{B5C703B8-9C39-4671-89EC-4858101253C4}" type="presParOf" srcId="{044EE367-0015-4905-AF2C-6AFC21B7F4CC}" destId="{EFF8E1B8-5BD2-4FEE-B02C-F65F09C83CAD}" srcOrd="1" destOrd="0" presId="urn:microsoft.com/office/officeart/2005/8/layout/hProcess9"/>
    <dgm:cxn modelId="{D30CDEC0-30A6-46DE-8DB5-0A2BD626DB54}" type="presParOf" srcId="{EFF8E1B8-5BD2-4FEE-B02C-F65F09C83CAD}" destId="{9C2813D2-08B8-4534-A086-26C19F2D7F9E}" srcOrd="0" destOrd="0" presId="urn:microsoft.com/office/officeart/2005/8/layout/hProcess9"/>
    <dgm:cxn modelId="{FAD8AC91-1F84-4715-A9F4-ADD9B7EDC22D}" type="presParOf" srcId="{EFF8E1B8-5BD2-4FEE-B02C-F65F09C83CAD}" destId="{88D760F6-845D-48A6-A0A6-ADEEAB9763B8}" srcOrd="1" destOrd="0" presId="urn:microsoft.com/office/officeart/2005/8/layout/hProcess9"/>
    <dgm:cxn modelId="{080B09D1-0123-422B-9100-6D90A147AAD9}" type="presParOf" srcId="{EFF8E1B8-5BD2-4FEE-B02C-F65F09C83CAD}" destId="{273D41FF-74ED-45FE-9EC9-7DDDA4C6DB56}" srcOrd="2" destOrd="0" presId="urn:microsoft.com/office/officeart/2005/8/layout/hProcess9"/>
    <dgm:cxn modelId="{54DB1B7F-17EE-4706-BF05-CA0B3A19BCC1}" type="presParOf" srcId="{EFF8E1B8-5BD2-4FEE-B02C-F65F09C83CAD}" destId="{96ED1C22-D303-49D7-89D8-E7B0E2DF02F7}" srcOrd="3" destOrd="0" presId="urn:microsoft.com/office/officeart/2005/8/layout/hProcess9"/>
    <dgm:cxn modelId="{26D8BACE-6B51-489C-AA0A-30BAD837146E}" type="presParOf" srcId="{EFF8E1B8-5BD2-4FEE-B02C-F65F09C83CAD}" destId="{19855B23-0A8E-489B-9379-2D0139AE6B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FC69-4EFE-401B-AE34-339984A8E238}">
      <dsp:nvSpPr>
        <dsp:cNvPr id="0" name=""/>
        <dsp:cNvSpPr/>
      </dsp:nvSpPr>
      <dsp:spPr>
        <a:xfrm>
          <a:off x="4794248" y="4084028"/>
          <a:ext cx="2298701" cy="1947372"/>
        </a:xfrm>
        <a:prstGeom prst="ellipse">
          <a:avLst/>
        </a:prstGeom>
        <a:solidFill>
          <a:srgbClr val="3494BA">
            <a:hueOff val="0"/>
            <a:satOff val="0"/>
            <a:lum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373545"/>
              </a:solidFill>
              <a:latin typeface="Calibri" panose="020F0502020204030204"/>
              <a:ea typeface="+mn-ea"/>
              <a:cs typeface="+mn-cs"/>
            </a:rPr>
            <a:t>Normas y documentos técnicos que se deben tener en el desarrollo del PAMEC</a:t>
          </a:r>
        </a:p>
      </dsp:txBody>
      <dsp:txXfrm>
        <a:off x="5130885" y="4369214"/>
        <a:ext cx="1625427" cy="1377000"/>
      </dsp:txXfrm>
    </dsp:sp>
    <dsp:sp modelId="{FCD44032-02B2-45C2-AC29-DF543CCA7B1B}">
      <dsp:nvSpPr>
        <dsp:cNvPr id="0" name=""/>
        <dsp:cNvSpPr/>
      </dsp:nvSpPr>
      <dsp:spPr>
        <a:xfrm rot="10800000">
          <a:off x="1520372" y="4726753"/>
          <a:ext cx="3093813"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682719C-C4AA-4642-A7CE-7A62C378FC19}">
      <dsp:nvSpPr>
        <dsp:cNvPr id="0" name=""/>
        <dsp:cNvSpPr/>
      </dsp:nvSpPr>
      <dsp:spPr>
        <a:xfrm>
          <a:off x="707486" y="4407405"/>
          <a:ext cx="1625771" cy="1300617"/>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pt-BR" sz="900" b="1" kern="1200" dirty="0">
              <a:solidFill>
                <a:srgbClr val="373545"/>
              </a:solidFill>
              <a:latin typeface="Calibri" panose="020F0502020204030204"/>
              <a:ea typeface="+mn-ea"/>
              <a:cs typeface="+mn-cs"/>
            </a:rPr>
            <a:t>decreto 780 de 2016 parte 5- título 1 - capitulo 4 </a:t>
          </a:r>
        </a:p>
        <a:p>
          <a:pPr marL="0" lvl="0" indent="0" algn="ctr" defTabSz="400050">
            <a:lnSpc>
              <a:spcPct val="90000"/>
            </a:lnSpc>
            <a:spcBef>
              <a:spcPct val="0"/>
            </a:spcBef>
            <a:spcAft>
              <a:spcPct val="35000"/>
            </a:spcAft>
            <a:buNone/>
          </a:pPr>
          <a:endParaRPr lang="es-CO" sz="900" b="1" kern="1200" dirty="0">
            <a:solidFill>
              <a:srgbClr val="373545"/>
            </a:solidFill>
            <a:latin typeface="Calibri" panose="020F0502020204030204"/>
            <a:ea typeface="+mn-ea"/>
            <a:cs typeface="+mn-cs"/>
          </a:endParaRPr>
        </a:p>
      </dsp:txBody>
      <dsp:txXfrm>
        <a:off x="745580" y="4445499"/>
        <a:ext cx="1549583" cy="1224429"/>
      </dsp:txXfrm>
    </dsp:sp>
    <dsp:sp modelId="{36789D5B-9EC4-4274-AE6B-C24F477DB534}">
      <dsp:nvSpPr>
        <dsp:cNvPr id="0" name=""/>
        <dsp:cNvSpPr/>
      </dsp:nvSpPr>
      <dsp:spPr>
        <a:xfrm rot="12342857">
          <a:off x="1803330" y="3487033"/>
          <a:ext cx="3131925"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159C74D-9A2D-4675-834A-3299CCE245A6}">
      <dsp:nvSpPr>
        <dsp:cNvPr id="0" name=""/>
        <dsp:cNvSpPr/>
      </dsp:nvSpPr>
      <dsp:spPr>
        <a:xfrm>
          <a:off x="828351" y="2360752"/>
          <a:ext cx="2260115" cy="1555590"/>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373545"/>
              </a:solidFill>
              <a:latin typeface="Calibri" panose="020F0502020204030204"/>
              <a:ea typeface="+mn-ea"/>
              <a:cs typeface="+mn-cs"/>
            </a:rPr>
            <a:t>PAUTAS DE AUDITORIA PARA EL MEJORAMIENTO DE LA CALIDAD DE LA ATENCION EN SALUD MPS  VERSION 2007</a:t>
          </a:r>
        </a:p>
      </dsp:txBody>
      <dsp:txXfrm>
        <a:off x="873913" y="2406314"/>
        <a:ext cx="2168991" cy="1464466"/>
      </dsp:txXfrm>
    </dsp:sp>
    <dsp:sp modelId="{4F94E5BB-9A8B-451E-811A-A47DA86E1014}">
      <dsp:nvSpPr>
        <dsp:cNvPr id="0" name=""/>
        <dsp:cNvSpPr/>
      </dsp:nvSpPr>
      <dsp:spPr>
        <a:xfrm rot="13885714">
          <a:off x="2582452" y="2521322"/>
          <a:ext cx="3204748"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5DE75C-0785-4318-B5E2-C5DFD61EBA1F}">
      <dsp:nvSpPr>
        <dsp:cNvPr id="0" name=""/>
        <dsp:cNvSpPr/>
      </dsp:nvSpPr>
      <dsp:spPr>
        <a:xfrm>
          <a:off x="2400417" y="1135058"/>
          <a:ext cx="1570690" cy="92887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373545"/>
              </a:solidFill>
              <a:latin typeface="Calibri" panose="020F0502020204030204"/>
              <a:ea typeface="+mn-ea"/>
              <a:cs typeface="+mn-cs"/>
            </a:rPr>
            <a:t>GUIAS BASICAS PARA LA IMPLEMENTACION DE LAS PAUTAS DE AUDITORIA PARA EL MEJORAMIENTO DE LA CALIDAD DE LA ATENCION EN SALUD MPS  VERSION 2007</a:t>
          </a:r>
        </a:p>
      </dsp:txBody>
      <dsp:txXfrm>
        <a:off x="2427623" y="1162264"/>
        <a:ext cx="1516278" cy="874462"/>
      </dsp:txXfrm>
    </dsp:sp>
    <dsp:sp modelId="{B79EBA4B-DCC9-452C-9D99-26296FCE61B9}">
      <dsp:nvSpPr>
        <dsp:cNvPr id="0" name=""/>
        <dsp:cNvSpPr/>
      </dsp:nvSpPr>
      <dsp:spPr>
        <a:xfrm rot="15428571">
          <a:off x="3694646" y="2000300"/>
          <a:ext cx="3253316"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5317D77-E6C6-4B0C-8B4E-41D5B1C2A760}">
      <dsp:nvSpPr>
        <dsp:cNvPr id="0" name=""/>
        <dsp:cNvSpPr/>
      </dsp:nvSpPr>
      <dsp:spPr>
        <a:xfrm>
          <a:off x="4105702" y="95078"/>
          <a:ext cx="1707271" cy="1300617"/>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rgbClr val="373545"/>
              </a:solidFill>
              <a:latin typeface="Calibri" panose="020F0502020204030204"/>
              <a:ea typeface="+mn-ea"/>
              <a:cs typeface="+mn-cs"/>
            </a:rPr>
            <a:t>RESOLUCIÓN ADMINISTRATIVA No. 7218 de 28/02/2023: por medio de la cual se modifica parcialmente la resolución 146157  de 28/10/2020.  Por la cual se modifican los integrantes. </a:t>
          </a:r>
          <a:endParaRPr lang="es-CO" sz="900" b="1" kern="1200" dirty="0">
            <a:solidFill>
              <a:srgbClr val="373545"/>
            </a:solidFill>
            <a:latin typeface="Calibri" panose="020F0502020204030204"/>
            <a:ea typeface="+mn-ea"/>
            <a:cs typeface="+mn-cs"/>
          </a:endParaRPr>
        </a:p>
      </dsp:txBody>
      <dsp:txXfrm>
        <a:off x="4143796" y="133172"/>
        <a:ext cx="1631083" cy="1224429"/>
      </dsp:txXfrm>
    </dsp:sp>
    <dsp:sp modelId="{CCC5F327-DFFA-4E79-A5BD-91CE66BF5CC0}">
      <dsp:nvSpPr>
        <dsp:cNvPr id="0" name=""/>
        <dsp:cNvSpPr/>
      </dsp:nvSpPr>
      <dsp:spPr>
        <a:xfrm rot="16971429">
          <a:off x="4939236" y="2000300"/>
          <a:ext cx="3253316"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FF82A3D-C69A-435B-B5E2-2BCD78514563}">
      <dsp:nvSpPr>
        <dsp:cNvPr id="0" name=""/>
        <dsp:cNvSpPr/>
      </dsp:nvSpPr>
      <dsp:spPr>
        <a:xfrm>
          <a:off x="5978222" y="95078"/>
          <a:ext cx="1899275" cy="1300617"/>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rgbClr val="373545"/>
              </a:solidFill>
              <a:latin typeface="Calibri" panose="020F0502020204030204"/>
              <a:ea typeface="+mn-ea"/>
              <a:cs typeface="+mn-cs"/>
            </a:rPr>
            <a:t>RESOLUCIÓN ADMINISTRATIVA No. 146157  de  28/10/2020: por medio de la cual se conforma el comité para la implementación del programa de auditoria para el mejoramiento de la calidad-PAMEC.</a:t>
          </a:r>
          <a:endParaRPr lang="es-CO" sz="900" b="1" kern="1200" dirty="0">
            <a:solidFill>
              <a:srgbClr val="373545"/>
            </a:solidFill>
            <a:latin typeface="Calibri" panose="020F0502020204030204"/>
            <a:ea typeface="+mn-ea"/>
            <a:cs typeface="+mn-cs"/>
          </a:endParaRPr>
        </a:p>
      </dsp:txBody>
      <dsp:txXfrm>
        <a:off x="6016316" y="133172"/>
        <a:ext cx="1823087" cy="1224429"/>
      </dsp:txXfrm>
    </dsp:sp>
    <dsp:sp modelId="{5A448AB9-6D5F-4B8F-880F-60A1C407E90D}">
      <dsp:nvSpPr>
        <dsp:cNvPr id="0" name=""/>
        <dsp:cNvSpPr/>
      </dsp:nvSpPr>
      <dsp:spPr>
        <a:xfrm rot="18514286">
          <a:off x="6099998" y="2521322"/>
          <a:ext cx="3204748"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307C52D-D2BC-47FF-BC8C-4D6A0A450B43}">
      <dsp:nvSpPr>
        <dsp:cNvPr id="0" name=""/>
        <dsp:cNvSpPr/>
      </dsp:nvSpPr>
      <dsp:spPr>
        <a:xfrm>
          <a:off x="7888550" y="949187"/>
          <a:ext cx="1625771" cy="1300617"/>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rgbClr val="373545"/>
              </a:solidFill>
              <a:latin typeface="Calibri" panose="020F0502020204030204"/>
              <a:ea typeface="+mn-ea"/>
              <a:cs typeface="+mn-cs"/>
            </a:rPr>
            <a:t>Resolución 256 de 2016 por la cual  se fortalece el sistema de información para la calidad existente y se establecen los indicadores para el monitoreo de la calidad.</a:t>
          </a:r>
          <a:endParaRPr lang="es-CO" sz="900" b="1" kern="1200" dirty="0">
            <a:solidFill>
              <a:srgbClr val="373545"/>
            </a:solidFill>
            <a:latin typeface="Calibri" panose="020F0502020204030204"/>
            <a:ea typeface="+mn-ea"/>
            <a:cs typeface="+mn-cs"/>
          </a:endParaRPr>
        </a:p>
      </dsp:txBody>
      <dsp:txXfrm>
        <a:off x="7926644" y="987281"/>
        <a:ext cx="1549583" cy="1224429"/>
      </dsp:txXfrm>
    </dsp:sp>
    <dsp:sp modelId="{D171CD97-B70B-46CC-9CA0-8973FB201F87}">
      <dsp:nvSpPr>
        <dsp:cNvPr id="0" name=""/>
        <dsp:cNvSpPr/>
      </dsp:nvSpPr>
      <dsp:spPr>
        <a:xfrm rot="20057143">
          <a:off x="6951943" y="3487033"/>
          <a:ext cx="3131925"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5853CA9-54BB-456C-B6CB-0C6083C4CB4E}">
      <dsp:nvSpPr>
        <dsp:cNvPr id="0" name=""/>
        <dsp:cNvSpPr/>
      </dsp:nvSpPr>
      <dsp:spPr>
        <a:xfrm>
          <a:off x="9115903" y="2488239"/>
          <a:ext cx="1625771" cy="1300617"/>
        </a:xfrm>
        <a:prstGeom prst="roundRect">
          <a:avLst>
            <a:gd name="adj" fmla="val 10000"/>
          </a:avLst>
        </a:prstGeom>
        <a:solidFill>
          <a:srgbClr val="3494B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ES" sz="900" kern="1200" dirty="0">
              <a:solidFill>
                <a:sysClr val="windowText" lastClr="000000"/>
              </a:solidFill>
              <a:latin typeface="Calibri"/>
              <a:ea typeface="+mn-ea"/>
              <a:cs typeface="Calibri"/>
              <a:sym typeface="Calibri"/>
            </a:rPr>
            <a:t>Decreto 1011 de 2016 por el cual se establece el Sistema Obligatorio de Garantía de Calidad de la Atención de Salud del Sistema General de Seguridad Social en Salud.</a:t>
          </a:r>
        </a:p>
      </dsp:txBody>
      <dsp:txXfrm>
        <a:off x="9153997" y="2526333"/>
        <a:ext cx="1549583" cy="1224429"/>
      </dsp:txXfrm>
    </dsp:sp>
    <dsp:sp modelId="{D2686BD3-200C-4121-86DF-1A70E3F24E58}">
      <dsp:nvSpPr>
        <dsp:cNvPr id="0" name=""/>
        <dsp:cNvSpPr/>
      </dsp:nvSpPr>
      <dsp:spPr>
        <a:xfrm>
          <a:off x="7273013" y="4726753"/>
          <a:ext cx="3093813" cy="661921"/>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F47D28-8C56-4C69-AE8D-62BD7F09DC9A}">
      <dsp:nvSpPr>
        <dsp:cNvPr id="0" name=""/>
        <dsp:cNvSpPr/>
      </dsp:nvSpPr>
      <dsp:spPr>
        <a:xfrm>
          <a:off x="9553940" y="4407405"/>
          <a:ext cx="1625771" cy="1300617"/>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gradFill>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373545"/>
              </a:solidFill>
              <a:latin typeface="Calibri" panose="020F0502020204030204"/>
              <a:ea typeface="+mn-ea"/>
              <a:cs typeface="+mn-cs"/>
            </a:rPr>
            <a:t>CIRCULAR 012 DE 2016 </a:t>
          </a:r>
          <a:r>
            <a:rPr lang="es-ES" sz="900" b="1" kern="1200" dirty="0">
              <a:solidFill>
                <a:srgbClr val="373545"/>
              </a:solidFill>
              <a:latin typeface="Calibri" panose="020F0502020204030204"/>
              <a:ea typeface="+mn-ea"/>
              <a:cs typeface="+mn-cs"/>
            </a:rPr>
            <a:t> por la cual se hacen adiciones, modificaciones a la circular 047 del 2007  y se imparten instrucciones en lo relacionado con el programa de auditoria para el mejoramiento de la calidad.</a:t>
          </a:r>
          <a:endParaRPr lang="es-CO" sz="900" b="1" kern="1200" dirty="0">
            <a:solidFill>
              <a:srgbClr val="373545"/>
            </a:solidFill>
            <a:latin typeface="Calibri" panose="020F0502020204030204"/>
            <a:ea typeface="+mn-ea"/>
            <a:cs typeface="+mn-cs"/>
          </a:endParaRPr>
        </a:p>
        <a:p>
          <a:pPr marL="0" lvl="0" indent="0" algn="ctr" defTabSz="400050">
            <a:lnSpc>
              <a:spcPct val="90000"/>
            </a:lnSpc>
            <a:spcBef>
              <a:spcPct val="0"/>
            </a:spcBef>
            <a:spcAft>
              <a:spcPct val="35000"/>
            </a:spcAft>
            <a:buNone/>
          </a:pPr>
          <a:endParaRPr lang="es-CO" sz="900" b="1" kern="1200" dirty="0">
            <a:solidFill>
              <a:srgbClr val="373545"/>
            </a:solidFill>
            <a:latin typeface="Calibri" panose="020F0502020204030204"/>
            <a:ea typeface="+mn-ea"/>
            <a:cs typeface="+mn-cs"/>
          </a:endParaRPr>
        </a:p>
      </dsp:txBody>
      <dsp:txXfrm>
        <a:off x="9592034" y="4445499"/>
        <a:ext cx="1549583" cy="1224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FC69-4EFE-401B-AE34-339984A8E238}">
      <dsp:nvSpPr>
        <dsp:cNvPr id="0" name=""/>
        <dsp:cNvSpPr/>
      </dsp:nvSpPr>
      <dsp:spPr>
        <a:xfrm>
          <a:off x="4486982" y="3396526"/>
          <a:ext cx="2784025" cy="2784025"/>
        </a:xfrm>
        <a:prstGeom prst="ellipse">
          <a:avLst/>
        </a:prstGeom>
        <a:solidFill>
          <a:srgbClr val="3494BA">
            <a:hueOff val="0"/>
            <a:satOff val="0"/>
            <a:lum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rgbClr val="373545"/>
              </a:solidFill>
              <a:latin typeface="Calibri" panose="020F0502020204030204"/>
              <a:ea typeface="+mn-ea"/>
              <a:cs typeface="+mn-cs"/>
            </a:rPr>
            <a:t>Normas y documentos técnicos que se deben tener en el desarrollo del PAMEC</a:t>
          </a:r>
        </a:p>
      </dsp:txBody>
      <dsp:txXfrm>
        <a:off x="4894693" y="3804237"/>
        <a:ext cx="1968603" cy="1968603"/>
      </dsp:txXfrm>
    </dsp:sp>
    <dsp:sp modelId="{FCD44032-02B2-45C2-AC29-DF543CCA7B1B}">
      <dsp:nvSpPr>
        <dsp:cNvPr id="0" name=""/>
        <dsp:cNvSpPr/>
      </dsp:nvSpPr>
      <dsp:spPr>
        <a:xfrm rot="10800000">
          <a:off x="1665338" y="4391815"/>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682719C-C4AA-4642-A7CE-7A62C378FC19}">
      <dsp:nvSpPr>
        <dsp:cNvPr id="0" name=""/>
        <dsp:cNvSpPr/>
      </dsp:nvSpPr>
      <dsp:spPr>
        <a:xfrm>
          <a:off x="690929" y="4009012"/>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pt-BR" sz="1300" b="1" kern="1200" dirty="0">
              <a:solidFill>
                <a:srgbClr val="373545"/>
              </a:solidFill>
              <a:latin typeface="Calibri" panose="020F0502020204030204"/>
              <a:ea typeface="+mn-ea"/>
              <a:cs typeface="+mn-cs"/>
            </a:rPr>
            <a:t>decreto 780 de 2016 parte 5- título 1 - capitulo 4</a:t>
          </a:r>
          <a:endParaRPr lang="es-CO" sz="1300" b="1" kern="1200" dirty="0">
            <a:solidFill>
              <a:srgbClr val="373545"/>
            </a:solidFill>
            <a:latin typeface="Calibri" panose="020F0502020204030204"/>
            <a:ea typeface="+mn-ea"/>
            <a:cs typeface="+mn-cs"/>
          </a:endParaRPr>
        </a:p>
      </dsp:txBody>
      <dsp:txXfrm>
        <a:off x="736592" y="4054675"/>
        <a:ext cx="1857492" cy="1467728"/>
      </dsp:txXfrm>
    </dsp:sp>
    <dsp:sp modelId="{36789D5B-9EC4-4274-AE6B-C24F477DB534}">
      <dsp:nvSpPr>
        <dsp:cNvPr id="0" name=""/>
        <dsp:cNvSpPr/>
      </dsp:nvSpPr>
      <dsp:spPr>
        <a:xfrm rot="12960000">
          <a:off x="2215452" y="2698741"/>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159C74D-9A2D-4675-834A-3299CCE245A6}">
      <dsp:nvSpPr>
        <dsp:cNvPr id="0" name=""/>
        <dsp:cNvSpPr/>
      </dsp:nvSpPr>
      <dsp:spPr>
        <a:xfrm>
          <a:off x="1495666" y="15322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rgbClr val="373545"/>
              </a:solidFill>
              <a:latin typeface="Calibri" panose="020F0502020204030204"/>
              <a:ea typeface="+mn-ea"/>
              <a:cs typeface="+mn-cs"/>
            </a:rPr>
            <a:t>PAUTAS DE AUDITORIA PARA EL MEJORAMIENTO DE LA CALIDAD DE LA ATENCION EN SALUD MPS  VERSION 2007</a:t>
          </a:r>
        </a:p>
      </dsp:txBody>
      <dsp:txXfrm>
        <a:off x="1541329" y="1577949"/>
        <a:ext cx="1857492" cy="1467728"/>
      </dsp:txXfrm>
    </dsp:sp>
    <dsp:sp modelId="{4F94E5BB-9A8B-451E-811A-A47DA86E1014}">
      <dsp:nvSpPr>
        <dsp:cNvPr id="0" name=""/>
        <dsp:cNvSpPr/>
      </dsp:nvSpPr>
      <dsp:spPr>
        <a:xfrm rot="15120000">
          <a:off x="3655667" y="1652364"/>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5DE75C-0785-4318-B5E2-C5DFD61EBA1F}">
      <dsp:nvSpPr>
        <dsp:cNvPr id="0" name=""/>
        <dsp:cNvSpPr/>
      </dsp:nvSpPr>
      <dsp:spPr>
        <a:xfrm>
          <a:off x="3602494" y="15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rgbClr val="373545"/>
              </a:solidFill>
              <a:latin typeface="Calibri" panose="020F0502020204030204"/>
              <a:ea typeface="+mn-ea"/>
              <a:cs typeface="+mn-cs"/>
            </a:rPr>
            <a:t>GUIAS BASICAS PARA LA IMPLEMENTACION DE LAS PAUTAS DE AUDITORIA PARA EL MEJORAMIENTO DE LA CALIDAD DE LA ATENCION EN SALUD MPS  VERSION 2007</a:t>
          </a:r>
        </a:p>
      </dsp:txBody>
      <dsp:txXfrm>
        <a:off x="3648157" y="47249"/>
        <a:ext cx="1857492" cy="1467728"/>
      </dsp:txXfrm>
    </dsp:sp>
    <dsp:sp modelId="{BD285E5C-F021-4DD9-ABE1-CA1D1F828680}">
      <dsp:nvSpPr>
        <dsp:cNvPr id="0" name=""/>
        <dsp:cNvSpPr/>
      </dsp:nvSpPr>
      <dsp:spPr>
        <a:xfrm rot="17280000">
          <a:off x="5435870" y="1652364"/>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D0E8E9-D155-4820-8623-D22E8BB1FFF1}">
      <dsp:nvSpPr>
        <dsp:cNvPr id="0" name=""/>
        <dsp:cNvSpPr/>
      </dsp:nvSpPr>
      <dsp:spPr>
        <a:xfrm>
          <a:off x="6206677" y="15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rgbClr val="373545"/>
              </a:solidFill>
              <a:latin typeface="Calibri" panose="020F0502020204030204"/>
              <a:ea typeface="+mn-ea"/>
              <a:cs typeface="+mn-cs"/>
            </a:rPr>
            <a:t>RESOLUCION 2181 DE 2008</a:t>
          </a:r>
        </a:p>
      </dsp:txBody>
      <dsp:txXfrm>
        <a:off x="6252340" y="47249"/>
        <a:ext cx="1857492" cy="1467728"/>
      </dsp:txXfrm>
    </dsp:sp>
    <dsp:sp modelId="{6E5027FF-24F5-4A1E-9034-BB9721CBD4E0}">
      <dsp:nvSpPr>
        <dsp:cNvPr id="0" name=""/>
        <dsp:cNvSpPr/>
      </dsp:nvSpPr>
      <dsp:spPr>
        <a:xfrm rot="19440000">
          <a:off x="6876085" y="2698741"/>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75EB5DD-F006-4EF4-BCCC-DC030C685AA6}">
      <dsp:nvSpPr>
        <dsp:cNvPr id="0" name=""/>
        <dsp:cNvSpPr/>
      </dsp:nvSpPr>
      <dsp:spPr>
        <a:xfrm>
          <a:off x="8313506" y="1532286"/>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rgbClr val="373545"/>
              </a:solidFill>
              <a:latin typeface="Calibri" panose="020F0502020204030204"/>
              <a:ea typeface="+mn-ea"/>
              <a:cs typeface="+mn-cs"/>
            </a:rPr>
            <a:t>RESOLUCION 2003 DE 2014</a:t>
          </a:r>
        </a:p>
      </dsp:txBody>
      <dsp:txXfrm>
        <a:off x="8359169" y="1577949"/>
        <a:ext cx="1857492" cy="1467728"/>
      </dsp:txXfrm>
    </dsp:sp>
    <dsp:sp modelId="{D2686BD3-200C-4121-86DF-1A70E3F24E58}">
      <dsp:nvSpPr>
        <dsp:cNvPr id="0" name=""/>
        <dsp:cNvSpPr/>
      </dsp:nvSpPr>
      <dsp:spPr>
        <a:xfrm>
          <a:off x="7426198" y="4391815"/>
          <a:ext cx="2666453" cy="793447"/>
        </a:xfrm>
        <a:prstGeom prst="leftArrow">
          <a:avLst>
            <a:gd name="adj1" fmla="val 60000"/>
            <a:gd name="adj2" fmla="val 50000"/>
          </a:avLst>
        </a:prstGeom>
        <a:solidFill>
          <a:srgbClr val="3494BA">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F47D28-8C56-4C69-AE8D-62BD7F09DC9A}">
      <dsp:nvSpPr>
        <dsp:cNvPr id="0" name=""/>
        <dsp:cNvSpPr/>
      </dsp:nvSpPr>
      <dsp:spPr>
        <a:xfrm>
          <a:off x="9118242" y="4009012"/>
          <a:ext cx="1948818" cy="1559054"/>
        </a:xfrm>
        <a:prstGeom prst="roundRect">
          <a:avLst>
            <a:gd name="adj" fmla="val 10000"/>
          </a:avLst>
        </a:prstGeom>
        <a:gradFill rotWithShape="0">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ln w="12700" cap="flat" cmpd="sng" algn="ctr">
          <a:gradFill>
            <a:gsLst>
              <a:gs pos="0">
                <a:srgbClr val="3494BA">
                  <a:lumMod val="5000"/>
                  <a:lumOff val="95000"/>
                </a:srgbClr>
              </a:gs>
              <a:gs pos="74000">
                <a:srgbClr val="3494BA">
                  <a:lumMod val="45000"/>
                  <a:lumOff val="55000"/>
                </a:srgbClr>
              </a:gs>
              <a:gs pos="83000">
                <a:srgbClr val="3494BA">
                  <a:lumMod val="45000"/>
                  <a:lumOff val="55000"/>
                </a:srgbClr>
              </a:gs>
              <a:gs pos="100000">
                <a:srgbClr val="3494BA">
                  <a:lumMod val="30000"/>
                  <a:lumOff val="70000"/>
                </a:srgb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rgbClr val="373545"/>
              </a:solidFill>
              <a:latin typeface="Calibri" panose="020F0502020204030204"/>
              <a:ea typeface="+mn-ea"/>
              <a:cs typeface="+mn-cs"/>
            </a:rPr>
            <a:t>CIRCULAR 012 DE 2016</a:t>
          </a:r>
        </a:p>
      </dsp:txBody>
      <dsp:txXfrm>
        <a:off x="9163905" y="4054675"/>
        <a:ext cx="1857492" cy="1467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A2C7F-1726-4ED8-B4ED-F3CA135E3F37}">
      <dsp:nvSpPr>
        <dsp:cNvPr id="0" name=""/>
        <dsp:cNvSpPr/>
      </dsp:nvSpPr>
      <dsp:spPr>
        <a:xfrm>
          <a:off x="1288100" y="978122"/>
          <a:ext cx="1030173" cy="342919"/>
        </a:xfrm>
        <a:custGeom>
          <a:avLst/>
          <a:gdLst/>
          <a:ahLst/>
          <a:cxnLst/>
          <a:rect l="0" t="0" r="0" b="0"/>
          <a:pathLst>
            <a:path>
              <a:moveTo>
                <a:pt x="0" y="0"/>
              </a:moveTo>
              <a:lnTo>
                <a:pt x="0" y="188559"/>
              </a:lnTo>
              <a:lnTo>
                <a:pt x="1030173" y="188559"/>
              </a:lnTo>
              <a:lnTo>
                <a:pt x="1030173" y="34291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75792" y="1147713"/>
        <a:ext cx="54789" cy="3738"/>
      </dsp:txXfrm>
    </dsp:sp>
    <dsp:sp modelId="{6881FFC9-B9A3-4C5E-AAB4-94CEBCE6F31D}">
      <dsp:nvSpPr>
        <dsp:cNvPr id="0" name=""/>
        <dsp:cNvSpPr/>
      </dsp:nvSpPr>
      <dsp:spPr>
        <a:xfrm>
          <a:off x="178992" y="5525"/>
          <a:ext cx="2218216"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dirty="0"/>
            <a:t>1.Sensibilización de los miembros de la organización del proceso que se va a iniciar.</a:t>
          </a:r>
          <a:endParaRPr lang="en-US" sz="1200" kern="1200" dirty="0"/>
        </a:p>
      </dsp:txBody>
      <dsp:txXfrm>
        <a:off x="178992" y="5525"/>
        <a:ext cx="2218216" cy="974397"/>
      </dsp:txXfrm>
    </dsp:sp>
    <dsp:sp modelId="{493072D5-4E16-4D1F-BDA7-3D8E3D183E8A}">
      <dsp:nvSpPr>
        <dsp:cNvPr id="0" name=""/>
        <dsp:cNvSpPr/>
      </dsp:nvSpPr>
      <dsp:spPr>
        <a:xfrm>
          <a:off x="990990" y="2326039"/>
          <a:ext cx="1327284" cy="342919"/>
        </a:xfrm>
        <a:custGeom>
          <a:avLst/>
          <a:gdLst/>
          <a:ahLst/>
          <a:cxnLst/>
          <a:rect l="0" t="0" r="0" b="0"/>
          <a:pathLst>
            <a:path>
              <a:moveTo>
                <a:pt x="1327284" y="0"/>
              </a:moveTo>
              <a:lnTo>
                <a:pt x="1327284" y="188559"/>
              </a:lnTo>
              <a:lnTo>
                <a:pt x="0" y="188559"/>
              </a:lnTo>
              <a:lnTo>
                <a:pt x="0" y="34291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0161" y="2495630"/>
        <a:ext cx="68941" cy="3738"/>
      </dsp:txXfrm>
    </dsp:sp>
    <dsp:sp modelId="{1C837D8B-0F17-4BDC-ABC9-B303A54F2F9D}">
      <dsp:nvSpPr>
        <dsp:cNvPr id="0" name=""/>
        <dsp:cNvSpPr/>
      </dsp:nvSpPr>
      <dsp:spPr>
        <a:xfrm>
          <a:off x="178992" y="1353442"/>
          <a:ext cx="4278564"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dirty="0"/>
            <a:t>2.Realizar conceptualización teórica a todos los miembros de la organización donde se profundice sobre los elementos estructurales de la metodología </a:t>
          </a:r>
          <a:r>
            <a:rPr lang="es-ES" sz="1200" kern="1200" dirty="0" err="1"/>
            <a:t>Pamec</a:t>
          </a:r>
          <a:r>
            <a:rPr lang="es-ES" sz="1200" kern="1200" dirty="0"/>
            <a:t>-</a:t>
          </a:r>
          <a:endParaRPr lang="es-CO" sz="1200" kern="1200" dirty="0"/>
        </a:p>
      </dsp:txBody>
      <dsp:txXfrm>
        <a:off x="178992" y="1353442"/>
        <a:ext cx="4278564" cy="974397"/>
      </dsp:txXfrm>
    </dsp:sp>
    <dsp:sp modelId="{BBE9347E-3582-4FC4-B8B2-57D7D83E20A2}">
      <dsp:nvSpPr>
        <dsp:cNvPr id="0" name=""/>
        <dsp:cNvSpPr/>
      </dsp:nvSpPr>
      <dsp:spPr>
        <a:xfrm>
          <a:off x="1801188" y="3142837"/>
          <a:ext cx="342919" cy="91440"/>
        </a:xfrm>
        <a:custGeom>
          <a:avLst/>
          <a:gdLst/>
          <a:ahLst/>
          <a:cxnLst/>
          <a:rect l="0" t="0" r="0" b="0"/>
          <a:pathLst>
            <a:path>
              <a:moveTo>
                <a:pt x="0" y="45720"/>
              </a:moveTo>
              <a:lnTo>
                <a:pt x="34291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3310" y="3186688"/>
        <a:ext cx="18675" cy="3738"/>
      </dsp:txXfrm>
    </dsp:sp>
    <dsp:sp modelId="{08A7FD33-1D6F-45F9-AED5-539CBF65B1CB}">
      <dsp:nvSpPr>
        <dsp:cNvPr id="0" name=""/>
        <dsp:cNvSpPr/>
      </dsp:nvSpPr>
      <dsp:spPr>
        <a:xfrm>
          <a:off x="178992" y="2701359"/>
          <a:ext cx="1623996"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a:t>3.Identificar y seleccionar las personas que harán parte del equipo Pamec</a:t>
          </a:r>
          <a:endParaRPr lang="en-US" sz="1200" kern="1200"/>
        </a:p>
      </dsp:txBody>
      <dsp:txXfrm>
        <a:off x="178992" y="2701359"/>
        <a:ext cx="1623996" cy="974397"/>
      </dsp:txXfrm>
    </dsp:sp>
    <dsp:sp modelId="{C7B014F4-2513-4AB0-A1FA-F7051E52A7B3}">
      <dsp:nvSpPr>
        <dsp:cNvPr id="0" name=""/>
        <dsp:cNvSpPr/>
      </dsp:nvSpPr>
      <dsp:spPr>
        <a:xfrm>
          <a:off x="3798704" y="3142837"/>
          <a:ext cx="342919" cy="91440"/>
        </a:xfrm>
        <a:custGeom>
          <a:avLst/>
          <a:gdLst/>
          <a:ahLst/>
          <a:cxnLst/>
          <a:rect l="0" t="0" r="0" b="0"/>
          <a:pathLst>
            <a:path>
              <a:moveTo>
                <a:pt x="0" y="45720"/>
              </a:moveTo>
              <a:lnTo>
                <a:pt x="34291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0825" y="3186688"/>
        <a:ext cx="18675" cy="3738"/>
      </dsp:txXfrm>
    </dsp:sp>
    <dsp:sp modelId="{D4DA3130-FAC4-4EEA-8FEA-352CAF85132A}">
      <dsp:nvSpPr>
        <dsp:cNvPr id="0" name=""/>
        <dsp:cNvSpPr/>
      </dsp:nvSpPr>
      <dsp:spPr>
        <a:xfrm>
          <a:off x="2176507" y="2701359"/>
          <a:ext cx="1623996"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dirty="0"/>
            <a:t>4.Diseñar los instrumentos necesarios que se utilizaran para la implementación de la ruta crítica: formatos.</a:t>
          </a:r>
          <a:endParaRPr lang="en-US" sz="1200" kern="1200" dirty="0"/>
        </a:p>
      </dsp:txBody>
      <dsp:txXfrm>
        <a:off x="2176507" y="2701359"/>
        <a:ext cx="1623996" cy="974397"/>
      </dsp:txXfrm>
    </dsp:sp>
    <dsp:sp modelId="{65372DAA-C291-45A2-96E4-06BB6C657180}">
      <dsp:nvSpPr>
        <dsp:cNvPr id="0" name=""/>
        <dsp:cNvSpPr/>
      </dsp:nvSpPr>
      <dsp:spPr>
        <a:xfrm>
          <a:off x="1198196" y="3673956"/>
          <a:ext cx="3787825" cy="342919"/>
        </a:xfrm>
        <a:custGeom>
          <a:avLst/>
          <a:gdLst/>
          <a:ahLst/>
          <a:cxnLst/>
          <a:rect l="0" t="0" r="0" b="0"/>
          <a:pathLst>
            <a:path>
              <a:moveTo>
                <a:pt x="3787825" y="0"/>
              </a:moveTo>
              <a:lnTo>
                <a:pt x="3787825" y="188559"/>
              </a:lnTo>
              <a:lnTo>
                <a:pt x="0" y="188559"/>
              </a:lnTo>
              <a:lnTo>
                <a:pt x="0" y="34291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6953" y="3843547"/>
        <a:ext cx="190309" cy="3738"/>
      </dsp:txXfrm>
    </dsp:sp>
    <dsp:sp modelId="{37A7AEFF-A0D7-4312-AE2A-70DCE3CC0822}">
      <dsp:nvSpPr>
        <dsp:cNvPr id="0" name=""/>
        <dsp:cNvSpPr/>
      </dsp:nvSpPr>
      <dsp:spPr>
        <a:xfrm>
          <a:off x="4174023" y="2701359"/>
          <a:ext cx="1623996"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a:t>5.Preparar la logística de las reuniones.</a:t>
          </a:r>
          <a:endParaRPr lang="en-US" sz="1200" kern="1200"/>
        </a:p>
      </dsp:txBody>
      <dsp:txXfrm>
        <a:off x="4174023" y="2701359"/>
        <a:ext cx="1623996" cy="974397"/>
      </dsp:txXfrm>
    </dsp:sp>
    <dsp:sp modelId="{48F8505E-450D-4B6A-9894-02B239D97C19}">
      <dsp:nvSpPr>
        <dsp:cNvPr id="0" name=""/>
        <dsp:cNvSpPr/>
      </dsp:nvSpPr>
      <dsp:spPr>
        <a:xfrm>
          <a:off x="2215600" y="4490754"/>
          <a:ext cx="342919" cy="91440"/>
        </a:xfrm>
        <a:custGeom>
          <a:avLst/>
          <a:gdLst/>
          <a:ahLst/>
          <a:cxnLst/>
          <a:rect l="0" t="0" r="0" b="0"/>
          <a:pathLst>
            <a:path>
              <a:moveTo>
                <a:pt x="0" y="45720"/>
              </a:moveTo>
              <a:lnTo>
                <a:pt x="34291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7721" y="4534605"/>
        <a:ext cx="18675" cy="3738"/>
      </dsp:txXfrm>
    </dsp:sp>
    <dsp:sp modelId="{8B2B8E34-8A5C-4ED1-8B32-EB98B0310290}">
      <dsp:nvSpPr>
        <dsp:cNvPr id="0" name=""/>
        <dsp:cNvSpPr/>
      </dsp:nvSpPr>
      <dsp:spPr>
        <a:xfrm>
          <a:off x="178992" y="4049276"/>
          <a:ext cx="2038407"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dirty="0"/>
            <a:t>6.Realizar el cronograma de trabajo de implementación de la ruta crítica del PAME</a:t>
          </a:r>
          <a:endParaRPr lang="en-US" sz="1200" kern="1200" dirty="0"/>
        </a:p>
      </dsp:txBody>
      <dsp:txXfrm>
        <a:off x="178992" y="4049276"/>
        <a:ext cx="2038407" cy="974397"/>
      </dsp:txXfrm>
    </dsp:sp>
    <dsp:sp modelId="{C14AFC1E-1E12-49DC-A0EE-2C0A4488C2BF}">
      <dsp:nvSpPr>
        <dsp:cNvPr id="0" name=""/>
        <dsp:cNvSpPr/>
      </dsp:nvSpPr>
      <dsp:spPr>
        <a:xfrm>
          <a:off x="2590919" y="4049276"/>
          <a:ext cx="1623996" cy="9743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77" tIns="83530" rIns="79577" bIns="83530" numCol="1" spcCol="1270" anchor="ctr" anchorCtr="0">
          <a:noAutofit/>
        </a:bodyPr>
        <a:lstStyle/>
        <a:p>
          <a:pPr marL="0" lvl="0" indent="0" algn="ctr" defTabSz="533400">
            <a:lnSpc>
              <a:spcPct val="90000"/>
            </a:lnSpc>
            <a:spcBef>
              <a:spcPct val="0"/>
            </a:spcBef>
            <a:spcAft>
              <a:spcPct val="35000"/>
            </a:spcAft>
            <a:buNone/>
          </a:pPr>
          <a:r>
            <a:rPr lang="es-ES" sz="1200" kern="1200"/>
            <a:t>7.Documentar la metodología para la ruta crítica.</a:t>
          </a:r>
          <a:endParaRPr lang="en-US" sz="1200" kern="1200"/>
        </a:p>
      </dsp:txBody>
      <dsp:txXfrm>
        <a:off x="2590919" y="4049276"/>
        <a:ext cx="1623996" cy="974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54CDB-6379-4500-8EFF-E9BE87CEF3D5}">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813D2-08B8-4534-A086-26C19F2D7F9E}">
      <dsp:nvSpPr>
        <dsp:cNvPr id="0" name=""/>
        <dsp:cNvSpPr/>
      </dsp:nvSpPr>
      <dsp:spPr>
        <a:xfrm>
          <a:off x="356339"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chemeClr val="accent6">
                  <a:lumMod val="50000"/>
                </a:schemeClr>
              </a:solidFill>
              <a:effectLst/>
              <a:latin typeface="Arial" panose="020B0604020202020204" pitchFamily="34" charset="0"/>
              <a:ea typeface="Times New Roman" panose="02020603050405020304" pitchFamily="18" charset="0"/>
            </a:rPr>
            <a:t>1. Desarrollo del PAMEC para la población objeto.</a:t>
          </a:r>
          <a:endParaRPr lang="es-CO" sz="2100" kern="1200" dirty="0">
            <a:solidFill>
              <a:schemeClr val="accent6">
                <a:lumMod val="50000"/>
              </a:schemeClr>
            </a:solidFill>
          </a:endParaRPr>
        </a:p>
      </dsp:txBody>
      <dsp:txXfrm>
        <a:off x="441305" y="1390367"/>
        <a:ext cx="2984748" cy="1570603"/>
      </dsp:txXfrm>
    </dsp:sp>
    <dsp:sp modelId="{273D41FF-74ED-45FE-9EC9-7DDDA4C6DB56}">
      <dsp:nvSpPr>
        <dsp:cNvPr id="0" name=""/>
        <dsp:cNvSpPr/>
      </dsp:nvSpPr>
      <dsp:spPr>
        <a:xfrm>
          <a:off x="368046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s-CO" sz="2100" kern="1200" dirty="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 Asesorías y asistencias técnicas en Auditorías para el mejoramiento calidad de la atención en salud.</a:t>
          </a:r>
          <a:endParaRPr lang="es-CO" sz="21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765426" y="1390367"/>
        <a:ext cx="2984748" cy="1570603"/>
      </dsp:txXfrm>
    </dsp:sp>
    <dsp:sp modelId="{19855B23-0A8E-489B-9379-2D0139AE6BA8}">
      <dsp:nvSpPr>
        <dsp:cNvPr id="0" name=""/>
        <dsp:cNvSpPr/>
      </dsp:nvSpPr>
      <dsp:spPr>
        <a:xfrm>
          <a:off x="700458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s-CO" sz="2100" kern="1200" dirty="0">
              <a:solidFill>
                <a:schemeClr val="accent6">
                  <a:lumMod val="50000"/>
                </a:schemeClr>
              </a:solidFill>
              <a:latin typeface="Arial" panose="020B0604020202020204" pitchFamily="34" charset="0"/>
              <a:cs typeface="Arial" panose="020B0604020202020204" pitchFamily="34" charset="0"/>
            </a:rPr>
            <a:t>3. </a:t>
          </a:r>
          <a:r>
            <a:rPr lang="es-CO" sz="2400" kern="1200" dirty="0">
              <a:solidFill>
                <a:schemeClr val="accent6">
                  <a:lumMod val="50000"/>
                </a:schemeClr>
              </a:solidFill>
              <a:latin typeface="Arial" panose="020B0604020202020204" pitchFamily="34" charset="0"/>
              <a:cs typeface="Arial" panose="020B0604020202020204" pitchFamily="34" charset="0"/>
            </a:rPr>
            <a:t>Auditorías externas a los prestadores de servicios de salud.</a:t>
          </a:r>
        </a:p>
      </dsp:txBody>
      <dsp:txXfrm>
        <a:off x="7089546" y="1390367"/>
        <a:ext cx="2984748"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8755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7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33c28db8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33c28db8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29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321274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33c28db8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33c28db8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04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33c28db8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33c28db8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87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407474a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f407474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07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33c28db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33c28db8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13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856F3-29A2-B63E-76A3-0FB82A73A46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40F6A58-1CC4-056D-39F6-CE6F3C88E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5628BBA-9412-5612-DD54-B8DE1F2BB28C}"/>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563BD1B8-E01C-B1B6-FF4B-AEF9D09E12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975B419-35C7-FABF-51F4-E5CE1F8691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2138597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726F9-33FD-699A-E9D1-88B8C62B8E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463E3E0-7B13-7880-C65E-93C98C4FE5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20D789F-FDD6-B59F-6176-5C157CBD8EA1}"/>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D80F1B63-7B48-FE59-DDFF-3FF2039D1D8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8640A2-01F2-E358-66A3-53E9A1266D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66915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A032C4-45BC-066C-83F0-F9E278841A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F766789-AD3A-DAE5-4578-FA0BB9B04B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7F5F150-8CEA-1B28-1C15-6EEAD4304F3F}"/>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12289F6C-A64D-4A6C-7DF1-98F13F3799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24B924-D92C-A4AA-3913-41AD5D6340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48507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0E023-9819-F8E5-0AFC-409EB1C2812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DF56FC-0E1D-399D-B45F-54896E8D903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1B6BF0-7B74-D6CA-4727-4A9F14BD1039}"/>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B5441D2D-F1F1-39E0-F115-255C8B4B8C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DD105B-1C67-DB4E-F93F-FE32FFCE0A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21932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6E699-2B40-3A9D-EC44-92A7C33A9D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102E262-2D6F-F0CF-732F-0EA2377F2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39D40F-067A-B952-8361-771EC85E957C}"/>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39A5CC85-B316-A3C1-C5F5-5A27E090F2E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CA887D-D52B-298D-ECF2-C844193109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14285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DF369-A8DB-0DE1-E28A-D64D11A9D03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F4E40A4-E0AB-9811-D04D-56BE553B13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33A0283-62F0-4E8F-900B-B3A2F03EDD5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1B5F1F5-85E0-F6BB-93BF-3BB3012CD986}"/>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B14CE35A-9A8D-EA68-C0B5-ACC15463F9A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25BFAE6-4B2B-945C-76EF-44115760FE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48381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930D9-A36B-5221-1D40-8180088805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BB710D8-E54A-EA30-9033-EB3F68D0E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CDA6DC-3926-10AD-9518-46B00D7843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9377C68-0AA5-D056-ECC6-50CC8A6E8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A6BF14B-78E0-D8F9-3849-31CB777FA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5BD3742-0B70-BE45-6697-EDF331DCFA9F}"/>
              </a:ext>
            </a:extLst>
          </p:cNvPr>
          <p:cNvSpPr>
            <a:spLocks noGrp="1"/>
          </p:cNvSpPr>
          <p:nvPr>
            <p:ph type="dt" sz="half" idx="10"/>
          </p:nvPr>
        </p:nvSpPr>
        <p:spPr/>
        <p:txBody>
          <a:bodyPr/>
          <a:lstStyle/>
          <a:p>
            <a:endParaRPr lang="es-CO"/>
          </a:p>
        </p:txBody>
      </p:sp>
      <p:sp>
        <p:nvSpPr>
          <p:cNvPr id="8" name="Marcador de pie de página 7">
            <a:extLst>
              <a:ext uri="{FF2B5EF4-FFF2-40B4-BE49-F238E27FC236}">
                <a16:creationId xmlns:a16="http://schemas.microsoft.com/office/drawing/2014/main" id="{5C32F120-4A99-136E-E408-0E6357E97E2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F5C3495-6A93-3749-F356-4BF4398ECF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55704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33D65-3C17-E1D3-2683-EA5C5B0CBA4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0DD7BDA-2F44-B86F-DA83-E25B64230FC2}"/>
              </a:ext>
            </a:extLst>
          </p:cNvPr>
          <p:cNvSpPr>
            <a:spLocks noGrp="1"/>
          </p:cNvSpPr>
          <p:nvPr>
            <p:ph type="dt" sz="half" idx="10"/>
          </p:nvPr>
        </p:nvSpPr>
        <p:spPr/>
        <p:txBody>
          <a:bodyPr/>
          <a:lstStyle/>
          <a:p>
            <a:endParaRPr lang="es-CO"/>
          </a:p>
        </p:txBody>
      </p:sp>
      <p:sp>
        <p:nvSpPr>
          <p:cNvPr id="4" name="Marcador de pie de página 3">
            <a:extLst>
              <a:ext uri="{FF2B5EF4-FFF2-40B4-BE49-F238E27FC236}">
                <a16:creationId xmlns:a16="http://schemas.microsoft.com/office/drawing/2014/main" id="{9F3246E4-A60B-C88B-E60F-9E51E073FA5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4EE4347-B961-E972-1598-3300797143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6613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DBD5DA-B514-9D45-3E6D-5037D117D140}"/>
              </a:ext>
            </a:extLst>
          </p:cNvPr>
          <p:cNvSpPr>
            <a:spLocks noGrp="1"/>
          </p:cNvSpPr>
          <p:nvPr>
            <p:ph type="dt" sz="half" idx="10"/>
          </p:nvPr>
        </p:nvSpPr>
        <p:spPr/>
        <p:txBody>
          <a:bodyPr/>
          <a:lstStyle/>
          <a:p>
            <a:endParaRPr lang="es-CO"/>
          </a:p>
        </p:txBody>
      </p:sp>
      <p:sp>
        <p:nvSpPr>
          <p:cNvPr id="3" name="Marcador de pie de página 2">
            <a:extLst>
              <a:ext uri="{FF2B5EF4-FFF2-40B4-BE49-F238E27FC236}">
                <a16:creationId xmlns:a16="http://schemas.microsoft.com/office/drawing/2014/main" id="{C5B3209E-1B2D-83A2-0E60-2CD24E80AD1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17F36CC-2A37-0FFE-13A5-370DBFDC54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6012796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2BCFA-65D7-703A-5D88-E73F96859F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BAAE15D-E7CB-DEBD-4289-331F2AC73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40666BE-D12A-BF18-6252-CF4E52850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4CBEC8-5B2B-345B-109F-4C1517DB8908}"/>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02DFBF93-0281-93DF-0B6A-C5F56827AEB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C193D-68E9-801A-AEE8-EE02817129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878119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C0608-26BB-39E3-E4EE-D823B1D66D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B5A2C45-85FE-6FBE-D9F7-6CB6CD475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0136211-4DE9-5DED-E7E8-6CC4DBC9B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B973A2-48A2-3C1B-0025-B1700AF8EC98}"/>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C96494BF-CF1B-1CBC-E6A9-5F38A14EC84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B722AD-C59A-468C-2AAC-FAFBBEBF884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7365446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86E40B-39F6-4176-AE0E-4F0DBB44C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4D6C435-3832-7281-EA22-F304544CA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C102868-200B-4DBA-B564-EBD352C6E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Marcador de pie de página 4">
            <a:extLst>
              <a:ext uri="{FF2B5EF4-FFF2-40B4-BE49-F238E27FC236}">
                <a16:creationId xmlns:a16="http://schemas.microsoft.com/office/drawing/2014/main" id="{6F20CCA8-704A-83F0-F71F-869ABEE43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2C62A2D-E4D6-C1C1-F7A3-7594F0439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55607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2B2FAF3-9207-66F6-B86A-C61C1FCC09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Imagen 11">
            <a:extLst>
              <a:ext uri="{FF2B5EF4-FFF2-40B4-BE49-F238E27FC236}">
                <a16:creationId xmlns:a16="http://schemas.microsoft.com/office/drawing/2014/main" id="{525CF8ED-2611-2A31-EA83-B4B64BB63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397" y="5270740"/>
            <a:ext cx="2363198" cy="1010448"/>
          </a:xfrm>
          <a:prstGeom prst="rect">
            <a:avLst/>
          </a:prstGeom>
        </p:spPr>
      </p:pic>
      <p:sp>
        <p:nvSpPr>
          <p:cNvPr id="13" name="CuadroTexto 12">
            <a:extLst>
              <a:ext uri="{FF2B5EF4-FFF2-40B4-BE49-F238E27FC236}">
                <a16:creationId xmlns:a16="http://schemas.microsoft.com/office/drawing/2014/main" id="{8A48E913-1CE4-622B-F578-0ABC1B76B7C5}"/>
              </a:ext>
            </a:extLst>
          </p:cNvPr>
          <p:cNvSpPr txBox="1"/>
          <p:nvPr/>
        </p:nvSpPr>
        <p:spPr>
          <a:xfrm>
            <a:off x="2433310" y="973069"/>
            <a:ext cx="6728977" cy="2012026"/>
          </a:xfrm>
          <a:prstGeom prst="rect">
            <a:avLst/>
          </a:prstGeom>
          <a:noFill/>
        </p:spPr>
        <p:txBody>
          <a:bodyPr wrap="square">
            <a:spAutoFit/>
          </a:bodyPr>
          <a:lstStyle/>
          <a:p>
            <a:pPr marL="0" indent="0" algn="ctr">
              <a:lnSpc>
                <a:spcPct val="107000"/>
              </a:lnSpc>
              <a:spcAft>
                <a:spcPts val="800"/>
              </a:spcAft>
              <a:buNone/>
            </a:pPr>
            <a:r>
              <a:rPr lang="es-ES" sz="5400" b="1" dirty="0">
                <a:solidFill>
                  <a:srgbClr val="BEFF4D"/>
                </a:solidFill>
                <a:latin typeface="Calibri "/>
              </a:rPr>
              <a:t>PAMEC</a:t>
            </a:r>
            <a:br>
              <a:rPr lang="es-ES" sz="2000" b="1" dirty="0">
                <a:solidFill>
                  <a:srgbClr val="BEFF4D"/>
                </a:solidFill>
                <a:latin typeface="Calibri "/>
              </a:rPr>
            </a:br>
            <a:r>
              <a:rPr lang="es-ES" sz="3200" b="1" dirty="0">
                <a:solidFill>
                  <a:schemeClr val="bg1"/>
                </a:solidFill>
                <a:latin typeface="Calibri "/>
              </a:rPr>
              <a:t>Programa de Auditoria para el Mejoramiento de la Calidad</a:t>
            </a:r>
            <a:endParaRPr lang="es-ES" sz="3200" b="1" dirty="0">
              <a:solidFill>
                <a:srgbClr val="BEFF4D"/>
              </a:solidFill>
              <a:latin typeface="Calibri "/>
            </a:endParaRPr>
          </a:p>
        </p:txBody>
      </p:sp>
    </p:spTree>
    <p:extLst>
      <p:ext uri="{BB962C8B-B14F-4D97-AF65-F5344CB8AC3E}">
        <p14:creationId xmlns:p14="http://schemas.microsoft.com/office/powerpoint/2010/main" val="421426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p:nvPr/>
        </p:nvSpPr>
        <p:spPr>
          <a:xfrm>
            <a:off x="4595904" y="2611796"/>
            <a:ext cx="2752200" cy="14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2800" b="1" dirty="0">
                <a:solidFill>
                  <a:schemeClr val="dk1"/>
                </a:solidFill>
                <a:latin typeface="Calibri"/>
                <a:ea typeface="Calibri"/>
                <a:cs typeface="Calibri"/>
                <a:sym typeface="Calibri"/>
              </a:rPr>
              <a:t>¿Quién puede revisar el PAMEC de la IPS?</a:t>
            </a:r>
            <a:endParaRPr sz="2800" dirty="0">
              <a:solidFill>
                <a:schemeClr val="dk1"/>
              </a:solidFill>
              <a:latin typeface="Calibri"/>
              <a:ea typeface="Calibri"/>
              <a:cs typeface="Calibri"/>
              <a:sym typeface="Calibri"/>
            </a:endParaRPr>
          </a:p>
        </p:txBody>
      </p:sp>
      <p:sp>
        <p:nvSpPr>
          <p:cNvPr id="193" name="Google Shape;193;p22"/>
          <p:cNvSpPr/>
          <p:nvPr/>
        </p:nvSpPr>
        <p:spPr>
          <a:xfrm>
            <a:off x="1249575" y="517925"/>
            <a:ext cx="2841300" cy="25506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194" name="Google Shape;194;p22"/>
          <p:cNvSpPr/>
          <p:nvPr/>
        </p:nvSpPr>
        <p:spPr>
          <a:xfrm>
            <a:off x="7116943" y="586825"/>
            <a:ext cx="2752200" cy="2550600"/>
          </a:xfrm>
          <a:prstGeom prst="ellipse">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5" name="Google Shape;195;p22"/>
          <p:cNvSpPr txBox="1"/>
          <p:nvPr/>
        </p:nvSpPr>
        <p:spPr>
          <a:xfrm>
            <a:off x="1453950" y="586825"/>
            <a:ext cx="2290800" cy="210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CO" sz="2400" b="1" dirty="0">
                <a:solidFill>
                  <a:schemeClr val="dk1"/>
                </a:solidFill>
                <a:latin typeface="Calibri"/>
                <a:ea typeface="Calibri"/>
                <a:cs typeface="Calibri"/>
                <a:sym typeface="Calibri"/>
              </a:rPr>
              <a:t>Entidad Territorial Departamental</a:t>
            </a:r>
            <a:endParaRPr dirty="0">
              <a:solidFill>
                <a:schemeClr val="dk1"/>
              </a:solidFill>
            </a:endParaRPr>
          </a:p>
          <a:p>
            <a:pPr marL="0" lvl="0" indent="0" algn="ctr" rtl="0">
              <a:lnSpc>
                <a:spcPct val="115000"/>
              </a:lnSpc>
              <a:spcBef>
                <a:spcPts val="0"/>
              </a:spcBef>
              <a:spcAft>
                <a:spcPts val="0"/>
              </a:spcAft>
              <a:buNone/>
            </a:pPr>
            <a:r>
              <a:rPr lang="es-CO" dirty="0">
                <a:solidFill>
                  <a:schemeClr val="dk1"/>
                </a:solidFill>
              </a:rPr>
              <a:t>(</a:t>
            </a:r>
            <a:r>
              <a:rPr lang="es-CO" b="1" dirty="0">
                <a:solidFill>
                  <a:schemeClr val="dk1"/>
                </a:solidFill>
              </a:rPr>
              <a:t>En su función de   inspección, vigilancia y control)</a:t>
            </a:r>
            <a:endParaRPr sz="2800" dirty="0">
              <a:solidFill>
                <a:schemeClr val="dk1"/>
              </a:solidFill>
              <a:latin typeface="Calibri"/>
              <a:ea typeface="Calibri"/>
              <a:cs typeface="Calibri"/>
              <a:sym typeface="Calibri"/>
            </a:endParaRPr>
          </a:p>
        </p:txBody>
      </p:sp>
      <p:sp>
        <p:nvSpPr>
          <p:cNvPr id="196" name="Google Shape;196;p22"/>
          <p:cNvSpPr txBox="1"/>
          <p:nvPr/>
        </p:nvSpPr>
        <p:spPr>
          <a:xfrm>
            <a:off x="7496293" y="396306"/>
            <a:ext cx="1993500" cy="23268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100"/>
              <a:buFont typeface="Arial"/>
              <a:buNone/>
            </a:pPr>
            <a:endParaRPr b="1" dirty="0">
              <a:solidFill>
                <a:srgbClr val="525250"/>
              </a:solidFill>
            </a:endParaRPr>
          </a:p>
          <a:p>
            <a:pPr marL="0" lvl="0" indent="0" algn="ctr" rtl="0">
              <a:lnSpc>
                <a:spcPct val="115000"/>
              </a:lnSpc>
              <a:spcBef>
                <a:spcPts val="0"/>
              </a:spcBef>
              <a:spcAft>
                <a:spcPts val="0"/>
              </a:spcAft>
              <a:buClr>
                <a:schemeClr val="dk1"/>
              </a:buClr>
              <a:buSzPts val="1100"/>
              <a:buFont typeface="Arial"/>
              <a:buNone/>
            </a:pPr>
            <a:r>
              <a:rPr lang="es-CO" sz="2400" b="1" dirty="0">
                <a:solidFill>
                  <a:schemeClr val="dk1"/>
                </a:solidFill>
                <a:latin typeface="Calibri"/>
                <a:ea typeface="Calibri"/>
                <a:cs typeface="Calibri"/>
                <a:sym typeface="Calibri"/>
              </a:rPr>
              <a:t>Entidad Territorial Municipal</a:t>
            </a:r>
            <a:endParaRPr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CO" b="1" dirty="0">
                <a:solidFill>
                  <a:schemeClr val="dk1"/>
                </a:solidFill>
              </a:rPr>
              <a:t>(En su función de Inspección y vigilancia)</a:t>
            </a:r>
            <a:endParaRPr sz="2800" dirty="0">
              <a:solidFill>
                <a:schemeClr val="dk1"/>
              </a:solidFill>
              <a:latin typeface="Calibri"/>
              <a:ea typeface="Calibri"/>
              <a:cs typeface="Calibri"/>
              <a:sym typeface="Calibri"/>
            </a:endParaRPr>
          </a:p>
        </p:txBody>
      </p:sp>
      <p:sp>
        <p:nvSpPr>
          <p:cNvPr id="197" name="Google Shape;197;p22"/>
          <p:cNvSpPr/>
          <p:nvPr/>
        </p:nvSpPr>
        <p:spPr>
          <a:xfrm>
            <a:off x="1178700" y="3344219"/>
            <a:ext cx="2841300" cy="26715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8" name="Google Shape;198;p22"/>
          <p:cNvSpPr txBox="1"/>
          <p:nvPr/>
        </p:nvSpPr>
        <p:spPr>
          <a:xfrm>
            <a:off x="1178700" y="3647072"/>
            <a:ext cx="2841300" cy="215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O" sz="2000" b="1" dirty="0">
                <a:solidFill>
                  <a:schemeClr val="dk1"/>
                </a:solidFill>
              </a:rPr>
              <a:t>Superintendencia Nacional de Salud</a:t>
            </a:r>
            <a:endParaRPr sz="20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CO" sz="2400" b="1" dirty="0">
                <a:solidFill>
                  <a:schemeClr val="dk1"/>
                </a:solidFill>
              </a:rPr>
              <a:t>(</a:t>
            </a:r>
            <a:r>
              <a:rPr lang="es-CO" sz="1600" b="1" dirty="0">
                <a:solidFill>
                  <a:schemeClr val="dk1"/>
                </a:solidFill>
                <a:latin typeface="Calibri"/>
                <a:ea typeface="Calibri"/>
                <a:cs typeface="Calibri"/>
                <a:sym typeface="Calibri"/>
              </a:rPr>
              <a:t>En su función de inspección, vigilancia y control del SOCG)</a:t>
            </a:r>
            <a:endParaRPr sz="1600" dirty="0">
              <a:solidFill>
                <a:schemeClr val="dk1"/>
              </a:solidFill>
              <a:latin typeface="Calibri"/>
              <a:ea typeface="Calibri"/>
              <a:cs typeface="Calibri"/>
              <a:sym typeface="Calibri"/>
            </a:endParaRPr>
          </a:p>
        </p:txBody>
      </p:sp>
      <p:sp>
        <p:nvSpPr>
          <p:cNvPr id="199" name="Google Shape;199;p22"/>
          <p:cNvSpPr/>
          <p:nvPr/>
        </p:nvSpPr>
        <p:spPr>
          <a:xfrm>
            <a:off x="7213353" y="3507856"/>
            <a:ext cx="2752200" cy="2671500"/>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0" name="Google Shape;200;p22"/>
          <p:cNvSpPr txBox="1"/>
          <p:nvPr/>
        </p:nvSpPr>
        <p:spPr>
          <a:xfrm>
            <a:off x="7399457" y="3836337"/>
            <a:ext cx="2379900" cy="215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O" sz="2400" b="1" dirty="0">
                <a:solidFill>
                  <a:schemeClr val="dk1"/>
                </a:solidFill>
                <a:latin typeface="Calibri"/>
                <a:ea typeface="Calibri"/>
                <a:cs typeface="Calibri"/>
                <a:sym typeface="Calibri"/>
              </a:rPr>
              <a:t>Aseguradores en salud </a:t>
            </a:r>
            <a:endParaRPr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CO" sz="1500" b="1" dirty="0">
                <a:solidFill>
                  <a:schemeClr val="dk1"/>
                </a:solidFill>
                <a:latin typeface="Calibri"/>
                <a:ea typeface="Calibri"/>
                <a:cs typeface="Calibri"/>
                <a:sym typeface="Calibri"/>
              </a:rPr>
              <a:t>(En la evaluación de los procesos de atención a los usuarios por parte de los Prestadores) </a:t>
            </a:r>
            <a:endParaRPr sz="2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p:nvPr/>
        </p:nvSpPr>
        <p:spPr>
          <a:xfrm>
            <a:off x="1026075" y="462925"/>
            <a:ext cx="9064500" cy="10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3200" b="1" dirty="0">
                <a:solidFill>
                  <a:schemeClr val="dk1"/>
                </a:solidFill>
                <a:latin typeface="Calibri"/>
                <a:ea typeface="Calibri"/>
                <a:cs typeface="Calibri"/>
                <a:sym typeface="Calibri"/>
              </a:rPr>
              <a:t>¿Qué aspectos son evaluados en el documento metodológico del PAMEC?</a:t>
            </a:r>
            <a:br>
              <a:rPr lang="es-CO" sz="2800" b="1"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p:txBody>
      </p:sp>
      <p:sp>
        <p:nvSpPr>
          <p:cNvPr id="186" name="Google Shape;186;p21"/>
          <p:cNvSpPr txBox="1"/>
          <p:nvPr/>
        </p:nvSpPr>
        <p:spPr>
          <a:xfrm>
            <a:off x="474350" y="1846521"/>
            <a:ext cx="5308150" cy="430390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rmAutofit/>
          </a:bodyPr>
          <a:lstStyle/>
          <a:p>
            <a:pPr marL="457200" lvl="0" indent="-349250" algn="l" rtl="0">
              <a:lnSpc>
                <a:spcPct val="115000"/>
              </a:lnSpc>
              <a:spcBef>
                <a:spcPts val="0"/>
              </a:spcBef>
              <a:spcAft>
                <a:spcPts val="0"/>
              </a:spcAft>
              <a:buClr>
                <a:schemeClr val="dk1"/>
              </a:buClr>
              <a:buSzPts val="1900"/>
              <a:buFont typeface="Calibri"/>
              <a:buChar char="●"/>
            </a:pPr>
            <a:endParaRPr lang="es-CO"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endParaRPr lang="es-CO" sz="1900" dirty="0">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s-CO" sz="1900" dirty="0">
                <a:solidFill>
                  <a:schemeClr val="dk1"/>
                </a:solidFill>
                <a:latin typeface="Calibri"/>
                <a:ea typeface="Calibri"/>
                <a:cs typeface="Calibri"/>
                <a:sym typeface="Calibri"/>
              </a:rPr>
              <a:t>El </a:t>
            </a:r>
            <a:r>
              <a:rPr lang="es-CO" sz="1900" b="1" dirty="0">
                <a:solidFill>
                  <a:schemeClr val="dk1"/>
                </a:solidFill>
                <a:latin typeface="Calibri"/>
                <a:ea typeface="Calibri"/>
                <a:cs typeface="Calibri"/>
                <a:sym typeface="Calibri"/>
              </a:rPr>
              <a:t>enfoque </a:t>
            </a:r>
            <a:r>
              <a:rPr lang="es-CO" sz="1900" dirty="0">
                <a:solidFill>
                  <a:schemeClr val="dk1"/>
                </a:solidFill>
                <a:latin typeface="Calibri"/>
                <a:ea typeface="Calibri"/>
                <a:cs typeface="Calibri"/>
                <a:sym typeface="Calibri"/>
              </a:rPr>
              <a:t>con el cual se va a realizar la ruta crítica </a:t>
            </a:r>
            <a:endParaRPr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s-CO" sz="1900" dirty="0">
                <a:solidFill>
                  <a:schemeClr val="dk1"/>
                </a:solidFill>
                <a:latin typeface="Calibri"/>
                <a:ea typeface="Calibri"/>
                <a:cs typeface="Calibri"/>
                <a:sym typeface="Calibri"/>
              </a:rPr>
              <a:t>El </a:t>
            </a:r>
            <a:r>
              <a:rPr lang="es-CO" sz="1900" b="1" dirty="0">
                <a:solidFill>
                  <a:schemeClr val="dk1"/>
                </a:solidFill>
                <a:latin typeface="Calibri"/>
                <a:ea typeface="Calibri"/>
                <a:cs typeface="Calibri"/>
                <a:sym typeface="Calibri"/>
              </a:rPr>
              <a:t>tiempo</a:t>
            </a:r>
            <a:r>
              <a:rPr lang="es-CO" sz="1900" dirty="0">
                <a:solidFill>
                  <a:schemeClr val="dk1"/>
                </a:solidFill>
                <a:latin typeface="Calibri"/>
                <a:ea typeface="Calibri"/>
                <a:cs typeface="Calibri"/>
                <a:sym typeface="Calibri"/>
              </a:rPr>
              <a:t> en que se va desarrollar el ciclo de mejoramiento</a:t>
            </a:r>
            <a:endParaRPr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s-CO" sz="1900" dirty="0">
                <a:solidFill>
                  <a:schemeClr val="dk1"/>
                </a:solidFill>
                <a:latin typeface="Calibri"/>
                <a:ea typeface="Calibri"/>
                <a:cs typeface="Calibri"/>
                <a:sym typeface="Calibri"/>
              </a:rPr>
              <a:t>Los </a:t>
            </a:r>
            <a:r>
              <a:rPr lang="es-CO" sz="1900" b="1" dirty="0">
                <a:solidFill>
                  <a:schemeClr val="dk1"/>
                </a:solidFill>
                <a:latin typeface="Calibri"/>
                <a:ea typeface="Calibri"/>
                <a:cs typeface="Calibri"/>
                <a:sym typeface="Calibri"/>
              </a:rPr>
              <a:t>formatos </a:t>
            </a:r>
            <a:r>
              <a:rPr lang="es-CO" sz="1900" dirty="0">
                <a:solidFill>
                  <a:schemeClr val="dk1"/>
                </a:solidFill>
                <a:latin typeface="Calibri"/>
                <a:ea typeface="Calibri"/>
                <a:cs typeface="Calibri"/>
                <a:sym typeface="Calibri"/>
              </a:rPr>
              <a:t>que se van a utilizar durante toda la ruta crítica del PAMEC</a:t>
            </a:r>
            <a:endParaRPr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s-CO" sz="1900" dirty="0">
                <a:solidFill>
                  <a:schemeClr val="dk1"/>
                </a:solidFill>
                <a:latin typeface="Calibri"/>
                <a:ea typeface="Calibri"/>
                <a:cs typeface="Calibri"/>
                <a:sym typeface="Calibri"/>
              </a:rPr>
              <a:t>Cómo están conformados y cómo van a operar los diferentes </a:t>
            </a:r>
            <a:r>
              <a:rPr lang="es-CO" sz="1900" b="1" dirty="0">
                <a:solidFill>
                  <a:schemeClr val="dk1"/>
                </a:solidFill>
                <a:latin typeface="Calibri"/>
                <a:ea typeface="Calibri"/>
                <a:cs typeface="Calibri"/>
                <a:sym typeface="Calibri"/>
              </a:rPr>
              <a:t>equipos de autoevaluación </a:t>
            </a:r>
            <a:r>
              <a:rPr lang="es-CO" sz="1900" dirty="0">
                <a:solidFill>
                  <a:schemeClr val="dk1"/>
                </a:solidFill>
                <a:latin typeface="Calibri"/>
                <a:ea typeface="Calibri"/>
                <a:cs typeface="Calibri"/>
                <a:sym typeface="Calibri"/>
              </a:rPr>
              <a:t>y </a:t>
            </a:r>
            <a:r>
              <a:rPr lang="es-CO" sz="1900" b="1" dirty="0">
                <a:solidFill>
                  <a:schemeClr val="dk1"/>
                </a:solidFill>
                <a:latin typeface="Calibri"/>
                <a:ea typeface="Calibri"/>
                <a:cs typeface="Calibri"/>
                <a:sym typeface="Calibri"/>
              </a:rPr>
              <a:t>mejoramiento</a:t>
            </a:r>
            <a:endParaRPr sz="1900" b="1" dirty="0">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None/>
            </a:pPr>
            <a:endParaRPr sz="1900" dirty="0">
              <a:solidFill>
                <a:schemeClr val="dk1"/>
              </a:solidFill>
              <a:latin typeface="Calibri"/>
              <a:ea typeface="Calibri"/>
              <a:cs typeface="Calibri"/>
              <a:sym typeface="Calibri"/>
            </a:endParaRPr>
          </a:p>
        </p:txBody>
      </p:sp>
      <p:sp>
        <p:nvSpPr>
          <p:cNvPr id="187" name="Google Shape;187;p21"/>
          <p:cNvSpPr txBox="1"/>
          <p:nvPr/>
        </p:nvSpPr>
        <p:spPr>
          <a:xfrm>
            <a:off x="6246850" y="1846521"/>
            <a:ext cx="5470800" cy="430390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rmAutofit/>
          </a:bodyPr>
          <a:lstStyle/>
          <a:p>
            <a:pPr marL="457200" lvl="0" indent="-349250" algn="l" rtl="0">
              <a:lnSpc>
                <a:spcPct val="115000"/>
              </a:lnSpc>
              <a:spcBef>
                <a:spcPts val="0"/>
              </a:spcBef>
              <a:spcAft>
                <a:spcPts val="0"/>
              </a:spcAft>
              <a:buClr>
                <a:schemeClr val="dk1"/>
              </a:buClr>
              <a:buSzPts val="1900"/>
              <a:buChar char="●"/>
            </a:pPr>
            <a:endParaRPr lang="es-CO"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endParaRPr lang="es-CO" sz="1900" dirty="0">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r>
              <a:rPr lang="es-CO" sz="1900" dirty="0">
                <a:solidFill>
                  <a:schemeClr val="dk1"/>
                </a:solidFill>
                <a:latin typeface="Calibri"/>
                <a:ea typeface="Calibri"/>
                <a:cs typeface="Calibri"/>
                <a:sym typeface="Calibri"/>
              </a:rPr>
              <a:t>Cómo se va a desarrollar </a:t>
            </a:r>
            <a:r>
              <a:rPr lang="es-CO" sz="1900" b="1" dirty="0">
                <a:solidFill>
                  <a:schemeClr val="dk1"/>
                </a:solidFill>
                <a:latin typeface="Calibri"/>
                <a:ea typeface="Calibri"/>
                <a:cs typeface="Calibri"/>
                <a:sym typeface="Calibri"/>
              </a:rPr>
              <a:t>cada uno de los pasos </a:t>
            </a:r>
            <a:r>
              <a:rPr lang="es-CO" sz="1900" dirty="0">
                <a:solidFill>
                  <a:schemeClr val="dk1"/>
                </a:solidFill>
                <a:latin typeface="Calibri"/>
                <a:ea typeface="Calibri"/>
                <a:cs typeface="Calibri"/>
                <a:sym typeface="Calibri"/>
              </a:rPr>
              <a:t>de la ruta crítica de manera específica</a:t>
            </a:r>
            <a:endParaRPr sz="19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r>
              <a:rPr lang="es-CO" sz="1900" dirty="0">
                <a:solidFill>
                  <a:schemeClr val="dk1"/>
                </a:solidFill>
                <a:latin typeface="Calibri"/>
                <a:ea typeface="Calibri"/>
                <a:cs typeface="Calibri"/>
                <a:sym typeface="Calibri"/>
              </a:rPr>
              <a:t>Cómo se va a desarrollar la metodología en caso de que se tengan </a:t>
            </a:r>
            <a:r>
              <a:rPr lang="es-CO" sz="1900" b="1" dirty="0">
                <a:solidFill>
                  <a:schemeClr val="dk1"/>
                </a:solidFill>
                <a:latin typeface="Calibri"/>
                <a:ea typeface="Calibri"/>
                <a:cs typeface="Calibri"/>
                <a:sym typeface="Calibri"/>
              </a:rPr>
              <a:t>varias sedes</a:t>
            </a:r>
            <a:endParaRPr sz="1900" b="1"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r>
              <a:rPr lang="es-CO" sz="1900" dirty="0">
                <a:solidFill>
                  <a:schemeClr val="dk1"/>
                </a:solidFill>
                <a:latin typeface="Calibri"/>
                <a:ea typeface="Calibri"/>
                <a:cs typeface="Calibri"/>
                <a:sym typeface="Calibri"/>
              </a:rPr>
              <a:t>Cómo se va a realizar el seguimiento y la evaluación a la mejora y </a:t>
            </a:r>
            <a:r>
              <a:rPr lang="es-CO" sz="1900" b="1" dirty="0">
                <a:solidFill>
                  <a:schemeClr val="dk1"/>
                </a:solidFill>
                <a:latin typeface="Calibri"/>
                <a:ea typeface="Calibri"/>
                <a:cs typeface="Calibri"/>
                <a:sym typeface="Calibri"/>
              </a:rPr>
              <a:t>quién es el responsable </a:t>
            </a:r>
            <a:endParaRPr sz="1900" b="1"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r>
              <a:rPr lang="es-CO" sz="1900" dirty="0">
                <a:solidFill>
                  <a:schemeClr val="dk1"/>
                </a:solidFill>
                <a:latin typeface="Calibri"/>
                <a:ea typeface="Calibri"/>
                <a:cs typeface="Calibri"/>
                <a:sym typeface="Calibri"/>
              </a:rPr>
              <a:t>Cuáles son </a:t>
            </a:r>
            <a:r>
              <a:rPr lang="es-CO" sz="1900" b="1" dirty="0">
                <a:solidFill>
                  <a:schemeClr val="dk1"/>
                </a:solidFill>
                <a:latin typeface="Calibri"/>
                <a:ea typeface="Calibri"/>
                <a:cs typeface="Calibri"/>
                <a:sym typeface="Calibri"/>
              </a:rPr>
              <a:t>las acciones preventivas, de seguimiento y coyunturales </a:t>
            </a:r>
            <a:r>
              <a:rPr lang="es-CO" sz="1900" dirty="0">
                <a:solidFill>
                  <a:schemeClr val="dk1"/>
                </a:solidFill>
                <a:latin typeface="Calibri"/>
                <a:ea typeface="Calibri"/>
                <a:cs typeface="Calibri"/>
                <a:sym typeface="Calibri"/>
              </a:rPr>
              <a:t>que va a implementar la organización</a:t>
            </a:r>
            <a:endParaRPr sz="1900" dirty="0">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None/>
            </a:pP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4163564" y="310499"/>
            <a:ext cx="2041200" cy="1685274"/>
          </a:xfrm>
          <a:prstGeom prst="ellipse">
            <a:avLst/>
          </a:prstGeom>
          <a:solidFill>
            <a:srgbClr val="84ACB6"/>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1" name="Google Shape;111;p16"/>
          <p:cNvSpPr txBox="1"/>
          <p:nvPr/>
        </p:nvSpPr>
        <p:spPr>
          <a:xfrm>
            <a:off x="489575" y="629850"/>
            <a:ext cx="3349651" cy="55128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None/>
            </a:pPr>
            <a:br>
              <a:rPr lang="es-CO" sz="3300" b="1" dirty="0">
                <a:solidFill>
                  <a:srgbClr val="000000"/>
                </a:solidFill>
                <a:latin typeface="Calibri"/>
                <a:ea typeface="Calibri"/>
                <a:cs typeface="Calibri"/>
                <a:sym typeface="Calibri"/>
              </a:rPr>
            </a:br>
            <a:r>
              <a:rPr lang="es-CO" sz="32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¿Como se vuelve tangible la calidad?</a:t>
            </a:r>
            <a:br>
              <a:rPr lang="es-CO" sz="36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br>
            <a:r>
              <a:rPr lang="es-CO"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A través de los </a:t>
            </a:r>
            <a:r>
              <a:rPr lang="es-CO" sz="2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atributos </a:t>
            </a:r>
            <a:r>
              <a:rPr lang="es-CO"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que la caracterizan y que la miden (SOGCS). </a:t>
            </a:r>
          </a:p>
          <a:p>
            <a:pPr marL="0" lvl="0" indent="0" rtl="0">
              <a:lnSpc>
                <a:spcPct val="90000"/>
              </a:lnSpc>
              <a:spcBef>
                <a:spcPts val="0"/>
              </a:spcBef>
              <a:spcAft>
                <a:spcPts val="0"/>
              </a:spcAft>
              <a:buNone/>
            </a:pPr>
            <a:r>
              <a:rPr lang="es-CO" sz="11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(PACOS).</a:t>
            </a:r>
            <a:r>
              <a:rPr lang="es-CO" sz="2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Decreto 1011 de 2006.</a:t>
            </a:r>
            <a:br>
              <a:rPr lang="es-CO" sz="36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br>
            <a:endParaRPr sz="36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endParaRPr>
          </a:p>
        </p:txBody>
      </p:sp>
      <p:sp>
        <p:nvSpPr>
          <p:cNvPr id="112" name="Google Shape;112;p16"/>
          <p:cNvSpPr/>
          <p:nvPr/>
        </p:nvSpPr>
        <p:spPr>
          <a:xfrm>
            <a:off x="6221738" y="1116574"/>
            <a:ext cx="543900" cy="81900"/>
          </a:xfrm>
          <a:custGeom>
            <a:avLst/>
            <a:gdLst/>
            <a:ahLst/>
            <a:cxnLst/>
            <a:rect l="l" t="t" r="r" b="b"/>
            <a:pathLst>
              <a:path w="120000" h="120000" extrusionOk="0">
                <a:moveTo>
                  <a:pt x="0" y="60000"/>
                </a:moveTo>
                <a:lnTo>
                  <a:pt x="120000" y="60000"/>
                </a:lnTo>
              </a:path>
            </a:pathLst>
          </a:custGeom>
          <a:noFill/>
          <a:ln w="9525" cap="flat" cmpd="sng">
            <a:solidFill>
              <a:srgbClr val="84ACB6"/>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txBox="1"/>
          <p:nvPr/>
        </p:nvSpPr>
        <p:spPr>
          <a:xfrm>
            <a:off x="6684438" y="1185597"/>
            <a:ext cx="28200" cy="5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Calibri"/>
              <a:buNone/>
            </a:pPr>
            <a:endParaRPr sz="500">
              <a:solidFill>
                <a:srgbClr val="000000"/>
              </a:solidFill>
              <a:latin typeface="Calibri"/>
              <a:ea typeface="Calibri"/>
              <a:cs typeface="Calibri"/>
              <a:sym typeface="Calibri"/>
            </a:endParaRPr>
          </a:p>
        </p:txBody>
      </p:sp>
      <p:sp>
        <p:nvSpPr>
          <p:cNvPr id="114" name="Google Shape;114;p16"/>
          <p:cNvSpPr/>
          <p:nvPr/>
        </p:nvSpPr>
        <p:spPr>
          <a:xfrm>
            <a:off x="5168543" y="1710965"/>
            <a:ext cx="3060300" cy="529800"/>
          </a:xfrm>
          <a:custGeom>
            <a:avLst/>
            <a:gdLst/>
            <a:ahLst/>
            <a:cxnLst/>
            <a:rect l="l" t="t" r="r" b="b"/>
            <a:pathLst>
              <a:path w="120000" h="120000" extrusionOk="0">
                <a:moveTo>
                  <a:pt x="120000" y="0"/>
                </a:moveTo>
                <a:lnTo>
                  <a:pt x="120000" y="63475"/>
                </a:lnTo>
                <a:lnTo>
                  <a:pt x="0" y="63475"/>
                </a:lnTo>
                <a:lnTo>
                  <a:pt x="0" y="120000"/>
                </a:lnTo>
              </a:path>
            </a:pathLst>
          </a:custGeom>
          <a:noFill/>
          <a:ln w="9525" cap="flat" cmpd="sng">
            <a:solidFill>
              <a:srgbClr val="6BA4B9"/>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txBox="1"/>
          <p:nvPr/>
        </p:nvSpPr>
        <p:spPr>
          <a:xfrm>
            <a:off x="4214415" y="407925"/>
            <a:ext cx="1885299" cy="1220969"/>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Accesibilidad</a:t>
            </a:r>
            <a:r>
              <a:rPr lang="es-CO" sz="1300" b="1" i="0" dirty="0">
                <a:solidFill>
                  <a:srgbClr val="FFFFFF"/>
                </a:solidFill>
                <a:latin typeface="Calibri"/>
                <a:ea typeface="Calibri"/>
                <a:cs typeface="Calibri"/>
                <a:sym typeface="Calibri"/>
              </a:rPr>
              <a:t>: Posibilidad que tiene el Usuario para utilizar los servicios de salud.</a:t>
            </a:r>
            <a:endParaRPr sz="1300" b="1" dirty="0">
              <a:solidFill>
                <a:srgbClr val="FFFFFF"/>
              </a:solidFill>
              <a:latin typeface="Calibri"/>
              <a:ea typeface="Calibri"/>
              <a:cs typeface="Calibri"/>
              <a:sym typeface="Calibri"/>
            </a:endParaRPr>
          </a:p>
        </p:txBody>
      </p:sp>
      <p:sp>
        <p:nvSpPr>
          <p:cNvPr id="116" name="Google Shape;116;p16"/>
          <p:cNvSpPr txBox="1"/>
          <p:nvPr/>
        </p:nvSpPr>
        <p:spPr>
          <a:xfrm>
            <a:off x="6636664" y="2175517"/>
            <a:ext cx="155700" cy="5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Calibri"/>
              <a:buNone/>
            </a:pPr>
            <a:endParaRPr sz="500">
              <a:solidFill>
                <a:srgbClr val="000000"/>
              </a:solidFill>
              <a:latin typeface="Calibri"/>
              <a:ea typeface="Calibri"/>
              <a:cs typeface="Calibri"/>
              <a:sym typeface="Calibri"/>
            </a:endParaRPr>
          </a:p>
        </p:txBody>
      </p:sp>
      <p:sp>
        <p:nvSpPr>
          <p:cNvPr id="117" name="Google Shape;117;p16"/>
          <p:cNvSpPr/>
          <p:nvPr/>
        </p:nvSpPr>
        <p:spPr>
          <a:xfrm>
            <a:off x="6108163" y="3223013"/>
            <a:ext cx="543900" cy="81900"/>
          </a:xfrm>
          <a:custGeom>
            <a:avLst/>
            <a:gdLst/>
            <a:ahLst/>
            <a:cxnLst/>
            <a:rect l="l" t="t" r="r" b="b"/>
            <a:pathLst>
              <a:path w="120000" h="120000" extrusionOk="0">
                <a:moveTo>
                  <a:pt x="0" y="60000"/>
                </a:moveTo>
                <a:lnTo>
                  <a:pt x="120000" y="60000"/>
                </a:lnTo>
              </a:path>
            </a:pathLst>
          </a:custGeom>
          <a:noFill/>
          <a:ln w="9525" cap="flat" cmpd="sng">
            <a:solidFill>
              <a:srgbClr val="529CBF"/>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6684438" y="3196118"/>
            <a:ext cx="28200" cy="5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Calibri"/>
              <a:buNone/>
            </a:pPr>
            <a:endParaRPr sz="500">
              <a:solidFill>
                <a:srgbClr val="000000"/>
              </a:solidFill>
              <a:latin typeface="Calibri"/>
              <a:ea typeface="Calibri"/>
              <a:cs typeface="Calibri"/>
              <a:sym typeface="Calibri"/>
            </a:endParaRPr>
          </a:p>
        </p:txBody>
      </p:sp>
      <p:sp>
        <p:nvSpPr>
          <p:cNvPr id="119" name="Google Shape;119;p16"/>
          <p:cNvSpPr/>
          <p:nvPr/>
        </p:nvSpPr>
        <p:spPr>
          <a:xfrm>
            <a:off x="5184366" y="3882599"/>
            <a:ext cx="3060300" cy="529800"/>
          </a:xfrm>
          <a:custGeom>
            <a:avLst/>
            <a:gdLst/>
            <a:ahLst/>
            <a:cxnLst/>
            <a:rect l="l" t="t" r="r" b="b"/>
            <a:pathLst>
              <a:path w="120000" h="120000" extrusionOk="0">
                <a:moveTo>
                  <a:pt x="120000" y="0"/>
                </a:moveTo>
                <a:lnTo>
                  <a:pt x="120000" y="63475"/>
                </a:lnTo>
                <a:lnTo>
                  <a:pt x="0" y="63475"/>
                </a:lnTo>
                <a:lnTo>
                  <a:pt x="0" y="120000"/>
                </a:lnTo>
              </a:path>
            </a:pathLst>
          </a:custGeom>
          <a:noFill/>
          <a:ln w="9525" cap="flat" cmpd="sng">
            <a:solidFill>
              <a:srgbClr val="3690C8"/>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6636664" y="4186038"/>
            <a:ext cx="155700" cy="5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Calibri"/>
              <a:buNone/>
            </a:pPr>
            <a:endParaRPr sz="500">
              <a:solidFill>
                <a:srgbClr val="000000"/>
              </a:solidFill>
              <a:latin typeface="Calibri"/>
              <a:ea typeface="Calibri"/>
              <a:cs typeface="Calibri"/>
              <a:sym typeface="Calibri"/>
            </a:endParaRPr>
          </a:p>
        </p:txBody>
      </p:sp>
      <p:sp>
        <p:nvSpPr>
          <p:cNvPr id="121" name="Google Shape;121;p16"/>
          <p:cNvSpPr/>
          <p:nvPr/>
        </p:nvSpPr>
        <p:spPr>
          <a:xfrm>
            <a:off x="6347588" y="5329463"/>
            <a:ext cx="543900" cy="81900"/>
          </a:xfrm>
          <a:custGeom>
            <a:avLst/>
            <a:gdLst/>
            <a:ahLst/>
            <a:cxnLst/>
            <a:rect l="l" t="t" r="r" b="b"/>
            <a:pathLst>
              <a:path w="120000" h="120000" extrusionOk="0">
                <a:moveTo>
                  <a:pt x="0" y="60000"/>
                </a:moveTo>
                <a:lnTo>
                  <a:pt x="120000" y="60000"/>
                </a:lnTo>
              </a:path>
            </a:pathLst>
          </a:custGeom>
          <a:noFill/>
          <a:ln w="9525" cap="flat" cmpd="sng">
            <a:solidFill>
              <a:srgbClr val="2682C4"/>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p:nvPr/>
        </p:nvSpPr>
        <p:spPr>
          <a:xfrm>
            <a:off x="6684438" y="5206639"/>
            <a:ext cx="28200" cy="5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Calibri"/>
              <a:buNone/>
            </a:pPr>
            <a:endParaRPr sz="500">
              <a:solidFill>
                <a:srgbClr val="000000"/>
              </a:solidFill>
              <a:latin typeface="Calibri"/>
              <a:ea typeface="Calibri"/>
              <a:cs typeface="Calibri"/>
              <a:sym typeface="Calibri"/>
            </a:endParaRPr>
          </a:p>
        </p:txBody>
      </p:sp>
      <p:sp>
        <p:nvSpPr>
          <p:cNvPr id="123" name="Google Shape;123;p16"/>
          <p:cNvSpPr/>
          <p:nvPr/>
        </p:nvSpPr>
        <p:spPr>
          <a:xfrm>
            <a:off x="7443078" y="228600"/>
            <a:ext cx="2167638" cy="1881600"/>
          </a:xfrm>
          <a:prstGeom prst="ellipse">
            <a:avLst/>
          </a:prstGeom>
          <a:solidFill>
            <a:srgbClr val="578793"/>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4" name="Google Shape;124;p16"/>
          <p:cNvSpPr txBox="1"/>
          <p:nvPr/>
        </p:nvSpPr>
        <p:spPr>
          <a:xfrm>
            <a:off x="7586693" y="407925"/>
            <a:ext cx="1753250" cy="1441528"/>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Oportunidad</a:t>
            </a:r>
            <a:r>
              <a:rPr lang="es-CO" sz="1300" b="1" i="0" dirty="0">
                <a:solidFill>
                  <a:srgbClr val="FFFFFF"/>
                </a:solidFill>
                <a:latin typeface="Calibri"/>
                <a:ea typeface="Calibri"/>
                <a:cs typeface="Calibri"/>
                <a:sym typeface="Calibri"/>
              </a:rPr>
              <a:t>: Posibilidad que tiene el Usuario de obtener los servicios que requiere sin que se presenten retrasos que pongan en riesgo su vida o su salud.</a:t>
            </a:r>
            <a:endParaRPr sz="1300" b="1" dirty="0">
              <a:solidFill>
                <a:srgbClr val="FFFFFF"/>
              </a:solidFill>
              <a:latin typeface="Calibri"/>
              <a:ea typeface="Calibri"/>
              <a:cs typeface="Calibri"/>
              <a:sym typeface="Calibri"/>
            </a:endParaRPr>
          </a:p>
        </p:txBody>
      </p:sp>
      <p:sp>
        <p:nvSpPr>
          <p:cNvPr id="125" name="Google Shape;125;p16"/>
          <p:cNvSpPr/>
          <p:nvPr/>
        </p:nvSpPr>
        <p:spPr>
          <a:xfrm>
            <a:off x="4109999" y="2283875"/>
            <a:ext cx="2094776" cy="1881600"/>
          </a:xfrm>
          <a:prstGeom prst="ellipse">
            <a:avLst/>
          </a:prstGeom>
          <a:solidFill>
            <a:srgbClr val="4798C2"/>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6" name="Google Shape;126;p16"/>
          <p:cNvSpPr txBox="1"/>
          <p:nvPr/>
        </p:nvSpPr>
        <p:spPr>
          <a:xfrm>
            <a:off x="4124869" y="2506080"/>
            <a:ext cx="2118600" cy="1395900"/>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Seguridad</a:t>
            </a:r>
            <a:r>
              <a:rPr lang="es-CO" sz="1300" b="1" i="0" dirty="0">
                <a:solidFill>
                  <a:srgbClr val="FFFFFF"/>
                </a:solidFill>
                <a:latin typeface="Calibri"/>
                <a:ea typeface="Calibri"/>
                <a:cs typeface="Calibri"/>
                <a:sym typeface="Calibri"/>
              </a:rPr>
              <a:t>: Conjunto de elementos estructurales, procesos, instrumentos y metodología que minimizan el riesgo de sufrir eventos adversos durante la atención.</a:t>
            </a:r>
            <a:endParaRPr sz="1300" b="1" dirty="0">
              <a:solidFill>
                <a:srgbClr val="FFFFFF"/>
              </a:solidFill>
              <a:latin typeface="Calibri"/>
              <a:ea typeface="Calibri"/>
              <a:cs typeface="Calibri"/>
              <a:sym typeface="Calibri"/>
            </a:endParaRPr>
          </a:p>
        </p:txBody>
      </p:sp>
      <p:sp>
        <p:nvSpPr>
          <p:cNvPr id="127" name="Google Shape;127;p16"/>
          <p:cNvSpPr/>
          <p:nvPr/>
        </p:nvSpPr>
        <p:spPr>
          <a:xfrm>
            <a:off x="7730475" y="2289525"/>
            <a:ext cx="2094776" cy="1914300"/>
          </a:xfrm>
          <a:prstGeom prst="ellipse">
            <a:avLst/>
          </a:prstGeom>
          <a:solidFill>
            <a:srgbClr val="5CA0BC"/>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8" name="Google Shape;128;p16"/>
          <p:cNvSpPr txBox="1"/>
          <p:nvPr/>
        </p:nvSpPr>
        <p:spPr>
          <a:xfrm>
            <a:off x="7838768" y="2606067"/>
            <a:ext cx="1712700" cy="1315800"/>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Pertinencia</a:t>
            </a:r>
            <a:r>
              <a:rPr lang="es-CO" sz="1300" b="1" i="0" dirty="0">
                <a:solidFill>
                  <a:srgbClr val="FFFFFF"/>
                </a:solidFill>
                <a:latin typeface="Calibri"/>
                <a:ea typeface="Calibri"/>
                <a:cs typeface="Calibri"/>
                <a:sym typeface="Calibri"/>
              </a:rPr>
              <a:t>: Garantía que los usuarios reciban los servicios que requieren.</a:t>
            </a:r>
            <a:endParaRPr sz="1300" b="1" dirty="0">
              <a:solidFill>
                <a:srgbClr val="FFFFFF"/>
              </a:solidFill>
              <a:latin typeface="Calibri"/>
              <a:ea typeface="Calibri"/>
              <a:cs typeface="Calibri"/>
              <a:sym typeface="Calibri"/>
            </a:endParaRPr>
          </a:p>
        </p:txBody>
      </p:sp>
      <p:sp>
        <p:nvSpPr>
          <p:cNvPr id="129" name="Google Shape;129;p16"/>
          <p:cNvSpPr/>
          <p:nvPr/>
        </p:nvSpPr>
        <p:spPr>
          <a:xfrm>
            <a:off x="3903499" y="4412294"/>
            <a:ext cx="2487625" cy="2135207"/>
          </a:xfrm>
          <a:prstGeom prst="ellipse">
            <a:avLst/>
          </a:prstGeom>
          <a:solidFill>
            <a:srgbClr val="3194BA"/>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 name="Google Shape;130;p16"/>
          <p:cNvSpPr txBox="1"/>
          <p:nvPr/>
        </p:nvSpPr>
        <p:spPr>
          <a:xfrm>
            <a:off x="4109999" y="4736775"/>
            <a:ext cx="2041200" cy="1713300"/>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Continuidad</a:t>
            </a:r>
            <a:r>
              <a:rPr lang="es-CO" sz="1300" b="1" i="0" dirty="0">
                <a:solidFill>
                  <a:srgbClr val="FFFFFF"/>
                </a:solidFill>
                <a:latin typeface="Calibri"/>
                <a:ea typeface="Calibri"/>
                <a:cs typeface="Calibri"/>
                <a:sym typeface="Calibri"/>
              </a:rPr>
              <a:t>: Garantía que los usuarios reciben las intervenciones requeridas mediante la secuencia lógica y racional de actividades basadas en el conocimiento científico y sin interrupciones innecesarias.</a:t>
            </a:r>
            <a:endParaRPr sz="1300" b="1" dirty="0">
              <a:solidFill>
                <a:srgbClr val="FFFFFF"/>
              </a:solidFill>
              <a:latin typeface="Calibri"/>
              <a:ea typeface="Calibri"/>
              <a:cs typeface="Calibri"/>
              <a:sym typeface="Calibri"/>
            </a:endParaRPr>
          </a:p>
        </p:txBody>
      </p:sp>
      <p:sp>
        <p:nvSpPr>
          <p:cNvPr id="131" name="Google Shape;131;p16"/>
          <p:cNvSpPr/>
          <p:nvPr/>
        </p:nvSpPr>
        <p:spPr>
          <a:xfrm>
            <a:off x="7604025" y="4499553"/>
            <a:ext cx="2300004" cy="2089847"/>
          </a:xfrm>
          <a:prstGeom prst="ellipse">
            <a:avLst/>
          </a:prstGeom>
          <a:solidFill>
            <a:srgbClr val="328EC7"/>
          </a:solidFill>
          <a:ln w="9525" cap="flat" cmpd="sng">
            <a:solidFill>
              <a:srgbClr val="3735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 name="Google Shape;132;p16"/>
          <p:cNvSpPr txBox="1"/>
          <p:nvPr/>
        </p:nvSpPr>
        <p:spPr>
          <a:xfrm>
            <a:off x="7681416" y="4867357"/>
            <a:ext cx="1929300" cy="1315800"/>
          </a:xfrm>
          <a:prstGeom prst="rect">
            <a:avLst/>
          </a:prstGeom>
          <a:noFill/>
          <a:ln>
            <a:noFill/>
          </a:ln>
        </p:spPr>
        <p:txBody>
          <a:bodyPr spcFirstLastPara="1" wrap="square" lIns="132300" tIns="138875" rIns="132300" bIns="13887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es-CO" sz="1300" b="1" i="0" u="sng" dirty="0">
                <a:solidFill>
                  <a:srgbClr val="FFFFFF"/>
                </a:solidFill>
                <a:latin typeface="Calibri"/>
                <a:ea typeface="Calibri"/>
                <a:cs typeface="Calibri"/>
                <a:sym typeface="Calibri"/>
              </a:rPr>
              <a:t>Satisfacción del Usuario</a:t>
            </a:r>
            <a:r>
              <a:rPr lang="es-CO" sz="1300" b="1" i="0" dirty="0">
                <a:solidFill>
                  <a:srgbClr val="FFFFFF"/>
                </a:solidFill>
                <a:latin typeface="Calibri"/>
                <a:ea typeface="Calibri"/>
                <a:cs typeface="Calibri"/>
                <a:sym typeface="Calibri"/>
              </a:rPr>
              <a:t>: Nivel del estado de ánimo del Usuario-Paciente y su familia al comparar la atención en salud con sus expectativas.​</a:t>
            </a:r>
            <a:endParaRPr sz="1300" b="1" dirty="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2C30-1229-F504-6FB2-FB9A75D19DCD}"/>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a:spcBef>
                <a:spcPct val="0"/>
              </a:spcBef>
            </a:pP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Actividades previas</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graphicFrame>
        <p:nvGraphicFramePr>
          <p:cNvPr id="6" name="CuadroTexto 3">
            <a:extLst>
              <a:ext uri="{FF2B5EF4-FFF2-40B4-BE49-F238E27FC236}">
                <a16:creationId xmlns:a16="http://schemas.microsoft.com/office/drawing/2014/main" id="{0127BD1C-040B-BCA8-7CB3-41C9EA464AE1}"/>
              </a:ext>
            </a:extLst>
          </p:cNvPr>
          <p:cNvGraphicFramePr/>
          <p:nvPr>
            <p:extLst>
              <p:ext uri="{D42A27DB-BD31-4B8C-83A1-F6EECF244321}">
                <p14:modId xmlns:p14="http://schemas.microsoft.com/office/powerpoint/2010/main" val="2172338911"/>
              </p:ext>
            </p:extLst>
          </p:nvPr>
        </p:nvGraphicFramePr>
        <p:xfrm>
          <a:off x="5303519" y="1161288"/>
          <a:ext cx="5977012"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10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p:nvPr/>
        </p:nvSpPr>
        <p:spPr>
          <a:xfrm>
            <a:off x="293850" y="1985899"/>
            <a:ext cx="2648400" cy="2716729"/>
          </a:xfrm>
          <a:prstGeom prst="rect">
            <a:avLst/>
          </a:prstGeom>
          <a:noFill/>
          <a:ln>
            <a:noFill/>
          </a:ln>
        </p:spPr>
        <p:txBody>
          <a:bodyPr spcFirstLastPara="1" wrap="square" lIns="91425" tIns="91425" rIns="91425" bIns="91425" anchor="t" anchorCtr="0">
            <a:normAutofit fontScale="77500" lnSpcReduction="20000"/>
          </a:bodyPr>
          <a:lstStyle/>
          <a:p>
            <a:pPr marL="457200" lvl="0" indent="0" algn="l" rtl="0">
              <a:lnSpc>
                <a:spcPct val="115000"/>
              </a:lnSpc>
              <a:spcBef>
                <a:spcPts val="0"/>
              </a:spcBef>
              <a:spcAft>
                <a:spcPts val="0"/>
              </a:spcAft>
              <a:buNone/>
            </a:pPr>
            <a:r>
              <a:rPr lang="es-CO" sz="5600" b="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PASOS DE LA RUTA CRÍTICA</a:t>
            </a:r>
            <a:endParaRPr sz="56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pPr marL="457200" lvl="0" indent="-228600" algn="l" rtl="0">
              <a:lnSpc>
                <a:spcPct val="115000"/>
              </a:lnSpc>
              <a:spcBef>
                <a:spcPts val="0"/>
              </a:spcBef>
              <a:spcAft>
                <a:spcPts val="0"/>
              </a:spcAft>
              <a:buNone/>
            </a:pPr>
            <a:endParaRPr sz="200" dirty="0">
              <a:solidFill>
                <a:srgbClr val="525250"/>
              </a:solidFill>
            </a:endParaRPr>
          </a:p>
        </p:txBody>
      </p:sp>
      <p:grpSp>
        <p:nvGrpSpPr>
          <p:cNvPr id="206" name="Google Shape;206;p23"/>
          <p:cNvGrpSpPr/>
          <p:nvPr/>
        </p:nvGrpSpPr>
        <p:grpSpPr>
          <a:xfrm>
            <a:off x="2721429" y="751114"/>
            <a:ext cx="8601639" cy="5678270"/>
            <a:chOff x="3456900" y="171850"/>
            <a:chExt cx="8114266" cy="6221900"/>
          </a:xfrm>
        </p:grpSpPr>
        <p:sp>
          <p:nvSpPr>
            <p:cNvPr id="207" name="Google Shape;207;p23"/>
            <p:cNvSpPr/>
            <p:nvPr/>
          </p:nvSpPr>
          <p:spPr>
            <a:xfrm>
              <a:off x="8156975" y="5340450"/>
              <a:ext cx="2572800" cy="1053300"/>
            </a:xfrm>
            <a:prstGeom prst="rect">
              <a:avLst/>
            </a:prstGeom>
            <a:solidFill>
              <a:srgbClr val="58B6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08" name="Google Shape;208;p23"/>
            <p:cNvSpPr/>
            <p:nvPr/>
          </p:nvSpPr>
          <p:spPr>
            <a:xfrm>
              <a:off x="4472024" y="5340450"/>
              <a:ext cx="2572800" cy="1053300"/>
            </a:xfrm>
            <a:prstGeom prst="rect">
              <a:avLst/>
            </a:prstGeom>
            <a:solidFill>
              <a:srgbClr val="9AD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09" name="Google Shape;209;p23"/>
            <p:cNvSpPr/>
            <p:nvPr/>
          </p:nvSpPr>
          <p:spPr>
            <a:xfrm>
              <a:off x="3456900" y="4073100"/>
              <a:ext cx="2572800" cy="689700"/>
            </a:xfrm>
            <a:prstGeom prst="rect">
              <a:avLst/>
            </a:prstGeom>
            <a:solidFill>
              <a:srgbClr val="9AD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0" name="Google Shape;210;p23"/>
            <p:cNvSpPr/>
            <p:nvPr/>
          </p:nvSpPr>
          <p:spPr>
            <a:xfrm>
              <a:off x="8692374" y="4084250"/>
              <a:ext cx="2648400" cy="689700"/>
            </a:xfrm>
            <a:prstGeom prst="rect">
              <a:avLst/>
            </a:prstGeom>
            <a:solidFill>
              <a:srgbClr val="58B6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1" name="Google Shape;211;p23"/>
            <p:cNvSpPr/>
            <p:nvPr/>
          </p:nvSpPr>
          <p:spPr>
            <a:xfrm>
              <a:off x="9304125" y="2678600"/>
              <a:ext cx="2213100" cy="839100"/>
            </a:xfrm>
            <a:prstGeom prst="rect">
              <a:avLst/>
            </a:prstGeom>
            <a:solidFill>
              <a:srgbClr val="58B6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2" name="Google Shape;212;p23"/>
            <p:cNvSpPr/>
            <p:nvPr/>
          </p:nvSpPr>
          <p:spPr>
            <a:xfrm>
              <a:off x="3483950" y="2615000"/>
              <a:ext cx="2410800" cy="689700"/>
            </a:xfrm>
            <a:prstGeom prst="rect">
              <a:avLst/>
            </a:prstGeom>
            <a:solidFill>
              <a:srgbClr val="9AD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3" name="Google Shape;213;p23"/>
            <p:cNvSpPr/>
            <p:nvPr/>
          </p:nvSpPr>
          <p:spPr>
            <a:xfrm>
              <a:off x="3834575" y="1180500"/>
              <a:ext cx="2213100" cy="766200"/>
            </a:xfrm>
            <a:prstGeom prst="rect">
              <a:avLst/>
            </a:prstGeom>
            <a:solidFill>
              <a:srgbClr val="9AD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4" name="Google Shape;214;p23"/>
            <p:cNvSpPr/>
            <p:nvPr/>
          </p:nvSpPr>
          <p:spPr>
            <a:xfrm>
              <a:off x="8692366" y="1244099"/>
              <a:ext cx="2878800" cy="839100"/>
            </a:xfrm>
            <a:prstGeom prst="rect">
              <a:avLst/>
            </a:prstGeom>
            <a:solidFill>
              <a:srgbClr val="58B6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5" name="Google Shape;215;p23"/>
            <p:cNvSpPr/>
            <p:nvPr/>
          </p:nvSpPr>
          <p:spPr>
            <a:xfrm>
              <a:off x="6056613" y="171850"/>
              <a:ext cx="2878800" cy="562500"/>
            </a:xfrm>
            <a:prstGeom prst="rect">
              <a:avLst/>
            </a:prstGeom>
            <a:solidFill>
              <a:srgbClr val="58B6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216" name="Google Shape;216;p23"/>
            <p:cNvSpPr txBox="1"/>
            <p:nvPr/>
          </p:nvSpPr>
          <p:spPr>
            <a:xfrm>
              <a:off x="6389510" y="171850"/>
              <a:ext cx="2410800" cy="5625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900" dirty="0">
                  <a:solidFill>
                    <a:schemeClr val="dk1"/>
                  </a:solidFill>
                  <a:latin typeface="Calibri"/>
                  <a:ea typeface="Calibri"/>
                  <a:cs typeface="Calibri"/>
                  <a:sym typeface="Calibri"/>
                </a:rPr>
                <a:t>1.AUTOEVALUACIÓN</a:t>
              </a:r>
              <a:endParaRPr sz="1900" dirty="0">
                <a:solidFill>
                  <a:schemeClr val="dk1"/>
                </a:solidFill>
                <a:latin typeface="Calibri"/>
                <a:ea typeface="Calibri"/>
                <a:cs typeface="Calibri"/>
                <a:sym typeface="Calibri"/>
              </a:endParaRPr>
            </a:p>
          </p:txBody>
        </p:sp>
        <p:sp>
          <p:nvSpPr>
            <p:cNvPr id="217" name="Google Shape;217;p23"/>
            <p:cNvSpPr txBox="1"/>
            <p:nvPr/>
          </p:nvSpPr>
          <p:spPr>
            <a:xfrm>
              <a:off x="8475411" y="1329825"/>
              <a:ext cx="3095755"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800" dirty="0">
                  <a:solidFill>
                    <a:schemeClr val="dk1"/>
                  </a:solidFill>
                  <a:latin typeface="Calibri"/>
                  <a:ea typeface="Calibri"/>
                  <a:cs typeface="Calibri"/>
                  <a:sym typeface="Calibri"/>
                </a:rPr>
                <a:t>2.SELECCIÓN DE PROCESOS </a:t>
              </a:r>
              <a:endParaRPr sz="1800" dirty="0">
                <a:solidFill>
                  <a:schemeClr val="dk1"/>
                </a:solidFill>
                <a:latin typeface="Calibri"/>
                <a:ea typeface="Calibri"/>
                <a:cs typeface="Calibri"/>
                <a:sym typeface="Calibri"/>
              </a:endParaRPr>
            </a:p>
            <a:p>
              <a:pPr marL="0" lvl="0" indent="0" algn="ctr" rtl="0">
                <a:spcBef>
                  <a:spcPts val="0"/>
                </a:spcBef>
                <a:spcAft>
                  <a:spcPts val="0"/>
                </a:spcAft>
                <a:buNone/>
              </a:pPr>
              <a:r>
                <a:rPr lang="es-CO" sz="1800" dirty="0">
                  <a:solidFill>
                    <a:schemeClr val="dk1"/>
                  </a:solidFill>
                  <a:latin typeface="Calibri"/>
                  <a:ea typeface="Calibri"/>
                  <a:cs typeface="Calibri"/>
                  <a:sym typeface="Calibri"/>
                </a:rPr>
                <a:t>MEJORAR</a:t>
              </a:r>
              <a:endParaRPr sz="1800" dirty="0">
                <a:solidFill>
                  <a:schemeClr val="dk1"/>
                </a:solidFill>
                <a:latin typeface="Calibri"/>
                <a:ea typeface="Calibri"/>
                <a:cs typeface="Calibri"/>
                <a:sym typeface="Calibri"/>
              </a:endParaRPr>
            </a:p>
          </p:txBody>
        </p:sp>
        <p:sp>
          <p:nvSpPr>
            <p:cNvPr id="218" name="Google Shape;218;p23"/>
            <p:cNvSpPr txBox="1"/>
            <p:nvPr/>
          </p:nvSpPr>
          <p:spPr>
            <a:xfrm>
              <a:off x="9322197" y="2715129"/>
              <a:ext cx="2122800"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3.PRIORIZACIÓN DE PROCESOS</a:t>
              </a:r>
              <a:endParaRPr sz="1900" dirty="0">
                <a:solidFill>
                  <a:schemeClr val="dk1"/>
                </a:solidFill>
                <a:latin typeface="Calibri"/>
                <a:ea typeface="Calibri"/>
                <a:cs typeface="Calibri"/>
                <a:sym typeface="Calibri"/>
              </a:endParaRPr>
            </a:p>
          </p:txBody>
        </p:sp>
        <p:sp>
          <p:nvSpPr>
            <p:cNvPr id="219" name="Google Shape;219;p23"/>
            <p:cNvSpPr txBox="1"/>
            <p:nvPr/>
          </p:nvSpPr>
          <p:spPr>
            <a:xfrm>
              <a:off x="3816846" y="1180510"/>
              <a:ext cx="2213100"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9.APRENDIZAJE ORGANIZACIONAL</a:t>
              </a:r>
              <a:endParaRPr sz="1900" dirty="0">
                <a:solidFill>
                  <a:schemeClr val="dk1"/>
                </a:solidFill>
                <a:latin typeface="Calibri"/>
                <a:ea typeface="Calibri"/>
                <a:cs typeface="Calibri"/>
                <a:sym typeface="Calibri"/>
              </a:endParaRPr>
            </a:p>
          </p:txBody>
        </p:sp>
        <p:sp>
          <p:nvSpPr>
            <p:cNvPr id="220" name="Google Shape;220;p23"/>
            <p:cNvSpPr txBox="1"/>
            <p:nvPr/>
          </p:nvSpPr>
          <p:spPr>
            <a:xfrm>
              <a:off x="3636873" y="2615005"/>
              <a:ext cx="2213100"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8.EVALUACIÓN DEL MEJORAMIENTO</a:t>
              </a:r>
              <a:endParaRPr sz="1900" dirty="0">
                <a:solidFill>
                  <a:schemeClr val="dk1"/>
                </a:solidFill>
                <a:latin typeface="Calibri"/>
                <a:ea typeface="Calibri"/>
                <a:cs typeface="Calibri"/>
                <a:sym typeface="Calibri"/>
              </a:endParaRPr>
            </a:p>
          </p:txBody>
        </p:sp>
        <p:sp>
          <p:nvSpPr>
            <p:cNvPr id="221" name="Google Shape;221;p23"/>
            <p:cNvSpPr txBox="1"/>
            <p:nvPr/>
          </p:nvSpPr>
          <p:spPr>
            <a:xfrm>
              <a:off x="3456900" y="4049475"/>
              <a:ext cx="2410800"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7.EJECUCIÓN DEL PLAN DE ACCIÓN</a:t>
              </a:r>
              <a:endParaRPr sz="1900" dirty="0">
                <a:solidFill>
                  <a:schemeClr val="dk1"/>
                </a:solidFill>
                <a:latin typeface="Calibri"/>
                <a:ea typeface="Calibri"/>
                <a:cs typeface="Calibri"/>
                <a:sym typeface="Calibri"/>
              </a:endParaRPr>
            </a:p>
          </p:txBody>
        </p:sp>
        <p:sp>
          <p:nvSpPr>
            <p:cNvPr id="222" name="Google Shape;222;p23"/>
            <p:cNvSpPr txBox="1"/>
            <p:nvPr/>
          </p:nvSpPr>
          <p:spPr>
            <a:xfrm>
              <a:off x="4400075" y="5404025"/>
              <a:ext cx="25728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6.PLAN DE ACCIÓN PARA LOS PROCESOS SELECCIONADOS</a:t>
              </a:r>
              <a:endParaRPr sz="1900" dirty="0">
                <a:solidFill>
                  <a:schemeClr val="dk1"/>
                </a:solidFill>
                <a:latin typeface="Calibri"/>
                <a:ea typeface="Calibri"/>
                <a:cs typeface="Calibri"/>
                <a:sym typeface="Calibri"/>
              </a:endParaRPr>
            </a:p>
          </p:txBody>
        </p:sp>
        <p:sp>
          <p:nvSpPr>
            <p:cNvPr id="223" name="Google Shape;223;p23"/>
            <p:cNvSpPr txBox="1"/>
            <p:nvPr/>
          </p:nvSpPr>
          <p:spPr>
            <a:xfrm>
              <a:off x="8602591" y="4111055"/>
              <a:ext cx="2572800" cy="6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4.DEFINICIÓN DE LA CALIDAD ESPERADA</a:t>
              </a:r>
              <a:endParaRPr sz="1900" dirty="0">
                <a:solidFill>
                  <a:schemeClr val="dk1"/>
                </a:solidFill>
                <a:latin typeface="Calibri"/>
                <a:ea typeface="Calibri"/>
                <a:cs typeface="Calibri"/>
                <a:sym typeface="Calibri"/>
              </a:endParaRPr>
            </a:p>
          </p:txBody>
        </p:sp>
        <p:sp>
          <p:nvSpPr>
            <p:cNvPr id="224" name="Google Shape;224;p23"/>
            <p:cNvSpPr txBox="1"/>
            <p:nvPr/>
          </p:nvSpPr>
          <p:spPr>
            <a:xfrm>
              <a:off x="8188587" y="5340448"/>
              <a:ext cx="2410800" cy="105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900" dirty="0">
                  <a:solidFill>
                    <a:schemeClr val="dk1"/>
                  </a:solidFill>
                  <a:latin typeface="Calibri"/>
                  <a:ea typeface="Calibri"/>
                  <a:cs typeface="Calibri"/>
                  <a:sym typeface="Calibri"/>
                </a:rPr>
                <a:t>5.MEDICIÓN INICIAL DEL DESEMPEÑO DE LOS PROCESOS</a:t>
              </a:r>
              <a:endParaRPr sz="1900" dirty="0">
                <a:solidFill>
                  <a:schemeClr val="dk1"/>
                </a:solidFill>
                <a:latin typeface="Calibri"/>
                <a:ea typeface="Calibri"/>
                <a:cs typeface="Calibri"/>
                <a:sym typeface="Calibri"/>
              </a:endParaRPr>
            </a:p>
          </p:txBody>
        </p:sp>
        <p:cxnSp>
          <p:nvCxnSpPr>
            <p:cNvPr id="225" name="Google Shape;225;p23"/>
            <p:cNvCxnSpPr/>
            <p:nvPr/>
          </p:nvCxnSpPr>
          <p:spPr>
            <a:xfrm>
              <a:off x="9054700" y="803675"/>
              <a:ext cx="446400" cy="267900"/>
            </a:xfrm>
            <a:prstGeom prst="straightConnector1">
              <a:avLst/>
            </a:prstGeom>
            <a:noFill/>
            <a:ln w="9525" cap="flat" cmpd="sng">
              <a:solidFill>
                <a:schemeClr val="dk2"/>
              </a:solidFill>
              <a:prstDash val="solid"/>
              <a:round/>
              <a:headEnd type="none" w="med" len="med"/>
              <a:tailEnd type="triangle" w="med" len="med"/>
            </a:ln>
          </p:spPr>
        </p:cxnSp>
        <p:cxnSp>
          <p:nvCxnSpPr>
            <p:cNvPr id="226" name="Google Shape;226;p23"/>
            <p:cNvCxnSpPr/>
            <p:nvPr/>
          </p:nvCxnSpPr>
          <p:spPr>
            <a:xfrm>
              <a:off x="10063066" y="2153313"/>
              <a:ext cx="137400" cy="391500"/>
            </a:xfrm>
            <a:prstGeom prst="straightConnector1">
              <a:avLst/>
            </a:prstGeom>
            <a:noFill/>
            <a:ln w="9525" cap="flat" cmpd="sng">
              <a:solidFill>
                <a:schemeClr val="dk2"/>
              </a:solidFill>
              <a:prstDash val="solid"/>
              <a:round/>
              <a:headEnd type="none" w="med" len="med"/>
              <a:tailEnd type="triangle" w="med" len="med"/>
            </a:ln>
          </p:spPr>
        </p:cxnSp>
        <p:cxnSp>
          <p:nvCxnSpPr>
            <p:cNvPr id="227" name="Google Shape;227;p23"/>
            <p:cNvCxnSpPr/>
            <p:nvPr/>
          </p:nvCxnSpPr>
          <p:spPr>
            <a:xfrm flipH="1">
              <a:off x="10062975" y="3705225"/>
              <a:ext cx="290700" cy="322500"/>
            </a:xfrm>
            <a:prstGeom prst="straightConnector1">
              <a:avLst/>
            </a:prstGeom>
            <a:noFill/>
            <a:ln w="9525" cap="flat" cmpd="sng">
              <a:solidFill>
                <a:schemeClr val="dk2"/>
              </a:solidFill>
              <a:prstDash val="solid"/>
              <a:round/>
              <a:headEnd type="none" w="med" len="med"/>
              <a:tailEnd type="triangle" w="med" len="med"/>
            </a:ln>
          </p:spPr>
        </p:cxnSp>
        <p:cxnSp>
          <p:nvCxnSpPr>
            <p:cNvPr id="228" name="Google Shape;228;p23"/>
            <p:cNvCxnSpPr/>
            <p:nvPr/>
          </p:nvCxnSpPr>
          <p:spPr>
            <a:xfrm flipH="1">
              <a:off x="9501100" y="4884100"/>
              <a:ext cx="281100" cy="346200"/>
            </a:xfrm>
            <a:prstGeom prst="straightConnector1">
              <a:avLst/>
            </a:prstGeom>
            <a:noFill/>
            <a:ln w="9525" cap="flat" cmpd="sng">
              <a:solidFill>
                <a:schemeClr val="dk2"/>
              </a:solidFill>
              <a:prstDash val="solid"/>
              <a:round/>
              <a:headEnd type="none" w="med" len="med"/>
              <a:tailEnd type="triangle" w="med" len="med"/>
            </a:ln>
          </p:spPr>
        </p:cxnSp>
        <p:cxnSp>
          <p:nvCxnSpPr>
            <p:cNvPr id="229" name="Google Shape;229;p23"/>
            <p:cNvCxnSpPr/>
            <p:nvPr/>
          </p:nvCxnSpPr>
          <p:spPr>
            <a:xfrm rot="10800000">
              <a:off x="7277075" y="5848475"/>
              <a:ext cx="657000" cy="18900"/>
            </a:xfrm>
            <a:prstGeom prst="straightConnector1">
              <a:avLst/>
            </a:prstGeom>
            <a:noFill/>
            <a:ln w="9525" cap="flat" cmpd="sng">
              <a:solidFill>
                <a:schemeClr val="dk2"/>
              </a:solidFill>
              <a:prstDash val="solid"/>
              <a:round/>
              <a:headEnd type="none" w="med" len="med"/>
              <a:tailEnd type="triangle" w="med" len="med"/>
            </a:ln>
          </p:spPr>
        </p:cxnSp>
        <p:cxnSp>
          <p:nvCxnSpPr>
            <p:cNvPr id="230" name="Google Shape;230;p23"/>
            <p:cNvCxnSpPr/>
            <p:nvPr/>
          </p:nvCxnSpPr>
          <p:spPr>
            <a:xfrm rot="10800000">
              <a:off x="5020425" y="4944813"/>
              <a:ext cx="285000" cy="277200"/>
            </a:xfrm>
            <a:prstGeom prst="straightConnector1">
              <a:avLst/>
            </a:prstGeom>
            <a:noFill/>
            <a:ln w="9525" cap="flat" cmpd="sng">
              <a:solidFill>
                <a:schemeClr val="dk2"/>
              </a:solidFill>
              <a:prstDash val="solid"/>
              <a:round/>
              <a:headEnd type="none" w="med" len="med"/>
              <a:tailEnd type="triangle" w="med" len="med"/>
            </a:ln>
          </p:spPr>
        </p:cxnSp>
        <p:cxnSp>
          <p:nvCxnSpPr>
            <p:cNvPr id="231" name="Google Shape;231;p23"/>
            <p:cNvCxnSpPr/>
            <p:nvPr/>
          </p:nvCxnSpPr>
          <p:spPr>
            <a:xfrm rot="10800000">
              <a:off x="4471950" y="3517650"/>
              <a:ext cx="119100" cy="349500"/>
            </a:xfrm>
            <a:prstGeom prst="straightConnector1">
              <a:avLst/>
            </a:prstGeom>
            <a:noFill/>
            <a:ln w="9525" cap="flat" cmpd="sng">
              <a:solidFill>
                <a:schemeClr val="dk2"/>
              </a:solidFill>
              <a:prstDash val="solid"/>
              <a:round/>
              <a:headEnd type="none" w="med" len="med"/>
              <a:tailEnd type="triangle" w="med" len="med"/>
            </a:ln>
          </p:spPr>
        </p:cxnSp>
        <p:cxnSp>
          <p:nvCxnSpPr>
            <p:cNvPr id="232" name="Google Shape;232;p23"/>
            <p:cNvCxnSpPr/>
            <p:nvPr/>
          </p:nvCxnSpPr>
          <p:spPr>
            <a:xfrm rot="10800000" flipH="1">
              <a:off x="4524348" y="2059155"/>
              <a:ext cx="142800" cy="443400"/>
            </a:xfrm>
            <a:prstGeom prst="straightConnector1">
              <a:avLst/>
            </a:prstGeom>
            <a:noFill/>
            <a:ln w="9525" cap="flat" cmpd="sng">
              <a:solidFill>
                <a:schemeClr val="dk2"/>
              </a:solidFill>
              <a:prstDash val="solid"/>
              <a:round/>
              <a:headEnd type="none" w="med" len="med"/>
              <a:tailEnd type="triangle" w="med" len="med"/>
            </a:ln>
          </p:spPr>
        </p:cxnSp>
        <p:cxnSp>
          <p:nvCxnSpPr>
            <p:cNvPr id="233" name="Google Shape;233;p23"/>
            <p:cNvCxnSpPr/>
            <p:nvPr/>
          </p:nvCxnSpPr>
          <p:spPr>
            <a:xfrm rot="10800000" flipH="1">
              <a:off x="5314950" y="666675"/>
              <a:ext cx="514500" cy="2763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31CB39AE-4ACF-0174-5606-19B9E2927978}"/>
              </a:ext>
            </a:extLst>
          </p:cNvPr>
          <p:cNvPicPr>
            <a:picLocks noChangeAspect="1"/>
          </p:cNvPicPr>
          <p:nvPr/>
        </p:nvPicPr>
        <p:blipFill>
          <a:blip r:embed="rId2"/>
          <a:stretch>
            <a:fillRect/>
          </a:stretch>
        </p:blipFill>
        <p:spPr>
          <a:xfrm>
            <a:off x="1243012" y="878117"/>
            <a:ext cx="8510588" cy="5139941"/>
          </a:xfrm>
          <a:prstGeom prst="rect">
            <a:avLst/>
          </a:prstGeom>
        </p:spPr>
      </p:pic>
    </p:spTree>
    <p:extLst>
      <p:ext uri="{BB962C8B-B14F-4D97-AF65-F5344CB8AC3E}">
        <p14:creationId xmlns:p14="http://schemas.microsoft.com/office/powerpoint/2010/main" val="366027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B4435C3-3914-4473-8F2B-AE0059647856}"/>
              </a:ext>
            </a:extLst>
          </p:cNvPr>
          <p:cNvPicPr>
            <a:picLocks noChangeAspect="1"/>
          </p:cNvPicPr>
          <p:nvPr/>
        </p:nvPicPr>
        <p:blipFill>
          <a:blip r:embed="rId2"/>
          <a:stretch>
            <a:fillRect/>
          </a:stretch>
        </p:blipFill>
        <p:spPr>
          <a:xfrm>
            <a:off x="964116" y="823672"/>
            <a:ext cx="8260796" cy="408467"/>
          </a:xfrm>
          <a:prstGeom prst="rect">
            <a:avLst/>
          </a:prstGeom>
        </p:spPr>
      </p:pic>
      <p:pic>
        <p:nvPicPr>
          <p:cNvPr id="5" name="Imagen 4">
            <a:extLst>
              <a:ext uri="{FF2B5EF4-FFF2-40B4-BE49-F238E27FC236}">
                <a16:creationId xmlns:a16="http://schemas.microsoft.com/office/drawing/2014/main" id="{728EFE6E-DCC7-FE07-7154-2D6A83B694AC}"/>
              </a:ext>
            </a:extLst>
          </p:cNvPr>
          <p:cNvPicPr>
            <a:picLocks noChangeAspect="1"/>
          </p:cNvPicPr>
          <p:nvPr/>
        </p:nvPicPr>
        <p:blipFill>
          <a:blip r:embed="rId3"/>
          <a:stretch>
            <a:fillRect/>
          </a:stretch>
        </p:blipFill>
        <p:spPr>
          <a:xfrm>
            <a:off x="2560012" y="2188028"/>
            <a:ext cx="7826015" cy="3846300"/>
          </a:xfrm>
          <a:prstGeom prst="rect">
            <a:avLst/>
          </a:prstGeom>
        </p:spPr>
      </p:pic>
    </p:spTree>
    <p:extLst>
      <p:ext uri="{BB962C8B-B14F-4D97-AF65-F5344CB8AC3E}">
        <p14:creationId xmlns:p14="http://schemas.microsoft.com/office/powerpoint/2010/main" val="272280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460500"/>
          </a:xfrm>
        </p:spPr>
        <p:txBody>
          <a:bodyPr>
            <a:normAutofit fontScale="90000"/>
          </a:bodyPr>
          <a:lstStyle/>
          <a:p>
            <a:br>
              <a:rPr kumimoji="0" lang="es-CO" sz="1800" b="0" i="0" u="none" strike="noStrike" kern="1200" cap="none" spc="0" normalizeH="0" baseline="0" noProof="0" dirty="0">
                <a:ln>
                  <a:noFill/>
                </a:ln>
                <a:solidFill>
                  <a:srgbClr val="5E327C"/>
                </a:solidFill>
                <a:effectLst/>
                <a:uLnTx/>
                <a:uFillTx/>
                <a:latin typeface="Arial" panose="020B0604020202020204" pitchFamily="34" charset="0"/>
                <a:ea typeface="Times New Roman" panose="02020603050405020304" pitchFamily="18" charset="0"/>
                <a:cs typeface="Times New Roman" panose="02020603050405020304" pitchFamily="18" charset="0"/>
              </a:rPr>
            </a:br>
            <a:br>
              <a:rPr kumimoji="0" lang="es-CO" sz="1800" b="0" i="0" u="none" strike="noStrike" kern="1200" cap="none" spc="0" normalizeH="0" baseline="0" noProof="0" dirty="0">
                <a:ln>
                  <a:noFill/>
                </a:ln>
                <a:solidFill>
                  <a:srgbClr val="5E327C"/>
                </a:solidFill>
                <a:effectLst/>
                <a:uLnTx/>
                <a:uFillTx/>
                <a:latin typeface="Arial" panose="020B0604020202020204" pitchFamily="34" charset="0"/>
                <a:ea typeface="Times New Roman" panose="02020603050405020304" pitchFamily="18" charset="0"/>
                <a:cs typeface="Times New Roman" panose="02020603050405020304" pitchFamily="18" charset="0"/>
              </a:rPr>
            </a:br>
            <a:br>
              <a:rPr kumimoji="0" lang="es-CO" sz="1800" b="0" i="0" u="none" strike="noStrike" kern="1200" cap="none" spc="0" normalizeH="0" baseline="0" noProof="0" dirty="0">
                <a:ln>
                  <a:noFill/>
                </a:ln>
                <a:solidFill>
                  <a:srgbClr val="5E327C"/>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s-CO" sz="1800" b="0" i="0" u="none" strike="noStrike" kern="1200" cap="none" spc="0" normalizeH="0" baseline="0" noProof="0" dirty="0">
                <a:ln>
                  <a:noFill/>
                </a:ln>
                <a:solidFill>
                  <a:srgbClr val="5E327C"/>
                </a:solidFill>
                <a:effectLst/>
                <a:uLnTx/>
                <a:uFillTx/>
                <a:latin typeface="Arial" panose="020B0604020202020204" pitchFamily="34" charset="0"/>
                <a:ea typeface="Times New Roman" panose="02020603050405020304" pitchFamily="18" charset="0"/>
                <a:cs typeface="Times New Roman" panose="02020603050405020304" pitchFamily="18" charset="0"/>
              </a:rPr>
              <a:t>Se menciona lo anterior toda vez que el decreto 780 de 2016 es taxativo al mencionar las actividades que tiene que desarrollar una SLS en lo referente al componente de Auditorías para el mejoramiento de la atención en salud del SOGCS, estás son:</a:t>
            </a:r>
            <a:endParaRPr lang="es-CO" dirty="0"/>
          </a:p>
        </p:txBody>
      </p:sp>
      <p:graphicFrame>
        <p:nvGraphicFramePr>
          <p:cNvPr id="4" name="Marcador de contenido 3">
            <a:extLst>
              <a:ext uri="{FF2B5EF4-FFF2-40B4-BE49-F238E27FC236}">
                <a16:creationId xmlns:a16="http://schemas.microsoft.com/office/drawing/2014/main" id="{30D7943F-3638-2DD2-8D99-CB0ED667EEF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07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2B2FAF3-9207-66F6-B86A-C61C1FCC0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n 11">
            <a:extLst>
              <a:ext uri="{FF2B5EF4-FFF2-40B4-BE49-F238E27FC236}">
                <a16:creationId xmlns:a16="http://schemas.microsoft.com/office/drawing/2014/main" id="{525CF8ED-2611-2A31-EA83-B4B64BB63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397" y="5270740"/>
            <a:ext cx="2363198" cy="1010448"/>
          </a:xfrm>
          <a:prstGeom prst="rect">
            <a:avLst/>
          </a:prstGeom>
        </p:spPr>
      </p:pic>
      <p:sp>
        <p:nvSpPr>
          <p:cNvPr id="13" name="CuadroTexto 12">
            <a:extLst>
              <a:ext uri="{FF2B5EF4-FFF2-40B4-BE49-F238E27FC236}">
                <a16:creationId xmlns:a16="http://schemas.microsoft.com/office/drawing/2014/main" id="{8A48E913-1CE4-622B-F578-0ABC1B76B7C5}"/>
              </a:ext>
            </a:extLst>
          </p:cNvPr>
          <p:cNvSpPr txBox="1"/>
          <p:nvPr/>
        </p:nvSpPr>
        <p:spPr>
          <a:xfrm>
            <a:off x="3018527" y="2486947"/>
            <a:ext cx="6154946" cy="942053"/>
          </a:xfrm>
          <a:prstGeom prst="rect">
            <a:avLst/>
          </a:prstGeom>
          <a:noFill/>
        </p:spPr>
        <p:txBody>
          <a:bodyPr wrap="square">
            <a:spAutoFit/>
          </a:bodyPr>
          <a:lstStyle/>
          <a:p>
            <a:pPr marL="0" indent="0" algn="ctr">
              <a:lnSpc>
                <a:spcPct val="107000"/>
              </a:lnSpc>
              <a:spcAft>
                <a:spcPts val="800"/>
              </a:spcAft>
              <a:buNone/>
            </a:pPr>
            <a:r>
              <a:rPr lang="es-ES" sz="5400" b="1" dirty="0">
                <a:solidFill>
                  <a:srgbClr val="BEFF4D"/>
                </a:solidFill>
                <a:latin typeface="Calibri "/>
              </a:rPr>
              <a:t>Gracias</a:t>
            </a:r>
            <a:endParaRPr lang="es-ES" sz="3200" b="1" dirty="0">
              <a:solidFill>
                <a:srgbClr val="BEFF4D"/>
              </a:solidFill>
              <a:latin typeface="Calibri "/>
            </a:endParaRPr>
          </a:p>
        </p:txBody>
      </p:sp>
    </p:spTree>
    <p:extLst>
      <p:ext uri="{BB962C8B-B14F-4D97-AF65-F5344CB8AC3E}">
        <p14:creationId xmlns:p14="http://schemas.microsoft.com/office/powerpoint/2010/main" val="147008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352" y="1151088"/>
            <a:ext cx="10515600" cy="808893"/>
          </a:xfrm>
        </p:spPr>
        <p:txBody>
          <a:bodyPr>
            <a:normAutofit fontScale="90000"/>
          </a:bodyPr>
          <a:lstStyle/>
          <a:p>
            <a:br>
              <a:rPr lang="es-ES" sz="2900" b="1" kern="1200" dirty="0">
                <a:solidFill>
                  <a:srgbClr val="4472C4">
                    <a:lumMod val="50000"/>
                  </a:srgbClr>
                </a:solidFill>
                <a:latin typeface="Arial" panose="020B0604020202020204" pitchFamily="34" charset="0"/>
                <a:ea typeface="+mj-ea"/>
                <a:cs typeface="Arial" panose="020B0604020202020204" pitchFamily="34" charset="0"/>
              </a:rPr>
            </a:br>
            <a:br>
              <a:rPr lang="es-ES" sz="2900" b="1" kern="1200" dirty="0">
                <a:solidFill>
                  <a:srgbClr val="4472C4">
                    <a:lumMod val="50000"/>
                  </a:srgbClr>
                </a:solidFill>
                <a:latin typeface="Arial" panose="020B0604020202020204" pitchFamily="34" charset="0"/>
                <a:ea typeface="+mj-ea"/>
                <a:cs typeface="Arial" panose="020B0604020202020204" pitchFamily="34" charset="0"/>
              </a:rPr>
            </a:br>
            <a:r>
              <a:rPr lang="es-ES" sz="2200" b="1" kern="1200" dirty="0">
                <a:solidFill>
                  <a:srgbClr val="4472C4">
                    <a:lumMod val="50000"/>
                  </a:srgbClr>
                </a:solidFill>
                <a:latin typeface="Arial" panose="020B0604020202020204" pitchFamily="34" charset="0"/>
                <a:ea typeface="+mj-ea"/>
                <a:cs typeface="Arial" panose="020B0604020202020204" pitchFamily="34" charset="0"/>
              </a:rPr>
              <a:t>¿QUE ES EL SISTEMA OBLIGATORIO DE GARANTÍA DE LA CALIDAD?</a:t>
            </a:r>
            <a:br>
              <a:rPr lang="es-ES_tradnl" sz="2200" b="1" kern="1200" dirty="0">
                <a:solidFill>
                  <a:srgbClr val="002060"/>
                </a:solidFill>
                <a:latin typeface="Arial" panose="020B0604020202020204" pitchFamily="34" charset="0"/>
                <a:ea typeface="+mj-ea"/>
                <a:cs typeface="Arial" panose="020B0604020202020204" pitchFamily="34" charset="0"/>
              </a:rPr>
            </a:br>
            <a:endParaRPr lang="es-CO" sz="2200" dirty="0"/>
          </a:p>
        </p:txBody>
      </p:sp>
      <p:sp>
        <p:nvSpPr>
          <p:cNvPr id="3" name="Marcador de texto 2"/>
          <p:cNvSpPr>
            <a:spLocks noGrp="1"/>
          </p:cNvSpPr>
          <p:nvPr>
            <p:ph idx="1"/>
          </p:nvPr>
        </p:nvSpPr>
        <p:spPr>
          <a:xfrm>
            <a:off x="838200" y="2788919"/>
            <a:ext cx="10344912" cy="3388043"/>
          </a:xfrm>
        </p:spPr>
        <p:txBody>
          <a:bodyPr/>
          <a:lstStyle/>
          <a:p>
            <a:pPr marL="114300" indent="0">
              <a:buNone/>
            </a:pPr>
            <a:endParaRPr lang="es-ES" b="1" dirty="0">
              <a:solidFill>
                <a:schemeClr val="accent5">
                  <a:lumMod val="75000"/>
                </a:schemeClr>
              </a:solidFill>
            </a:endParaRPr>
          </a:p>
          <a:p>
            <a:pPr marL="114300" indent="0">
              <a:buNone/>
            </a:pPr>
            <a:r>
              <a:rPr lang="es-ES" b="1" dirty="0">
                <a:solidFill>
                  <a:schemeClr val="accent5">
                    <a:lumMod val="75000"/>
                  </a:schemeClr>
                </a:solidFill>
              </a:rPr>
              <a:t>Es el conjunto de instituciones, normas, requerimientos, mecanismos deliberados y sistemáticos que desarrolla el sector Salud para generar, mantener y mejorar la CALIDAD de los Servicios de Salud en el país.</a:t>
            </a:r>
          </a:p>
          <a:p>
            <a:pPr algn="r"/>
            <a:r>
              <a:rPr lang="es-CO" dirty="0"/>
              <a:t>Decreto 1011 de 2006</a:t>
            </a:r>
          </a:p>
          <a:p>
            <a:endParaRPr lang="es-CO" dirty="0"/>
          </a:p>
        </p:txBody>
      </p:sp>
    </p:spTree>
    <p:extLst>
      <p:ext uri="{BB962C8B-B14F-4D97-AF65-F5344CB8AC3E}">
        <p14:creationId xmlns:p14="http://schemas.microsoft.com/office/powerpoint/2010/main" val="272969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734" y="931860"/>
            <a:ext cx="9035562" cy="1233340"/>
          </a:xfrm>
        </p:spPr>
        <p:txBody>
          <a:bodyPr>
            <a:normAutofit fontScale="90000"/>
          </a:bodyPr>
          <a:lstStyle/>
          <a:p>
            <a:br>
              <a:rPr lang="es-ES_tradnl" sz="2000" b="1" kern="1200" dirty="0">
                <a:solidFill>
                  <a:srgbClr val="002060"/>
                </a:solidFill>
                <a:latin typeface="Arial" panose="020B0604020202020204" pitchFamily="34" charset="0"/>
                <a:ea typeface="+mj-ea"/>
                <a:cs typeface="Arial" panose="020B0604020202020204" pitchFamily="34" charset="0"/>
              </a:rPr>
            </a:br>
            <a:r>
              <a:rPr lang="es-ES_tradnl" sz="2000" b="1" kern="1200" dirty="0">
                <a:solidFill>
                  <a:srgbClr val="002060"/>
                </a:solidFill>
                <a:latin typeface="Arial" panose="020B0604020202020204" pitchFamily="34" charset="0"/>
                <a:ea typeface="+mj-ea"/>
                <a:cs typeface="Arial" panose="020B0604020202020204" pitchFamily="34" charset="0"/>
              </a:rPr>
              <a:t>COMPONENTES DEL SISTEMA OBLIGATORIO DE GARANTIA DE LA CALIDAD EN SALUD</a:t>
            </a:r>
            <a:br>
              <a:rPr lang="es-ES_tradnl" sz="3200" b="1" kern="1200" dirty="0">
                <a:solidFill>
                  <a:srgbClr val="002060"/>
                </a:solidFill>
                <a:latin typeface="Arial" panose="020B0604020202020204" pitchFamily="34" charset="0"/>
                <a:ea typeface="+mj-ea"/>
                <a:cs typeface="Arial" panose="020B0604020202020204" pitchFamily="34" charset="0"/>
              </a:rPr>
            </a:br>
            <a:endParaRPr lang="es-CO" dirty="0"/>
          </a:p>
        </p:txBody>
      </p:sp>
      <p:pic>
        <p:nvPicPr>
          <p:cNvPr id="6" name="Imagen 5"/>
          <p:cNvPicPr>
            <a:picLocks noChangeAspect="1"/>
          </p:cNvPicPr>
          <p:nvPr/>
        </p:nvPicPr>
        <p:blipFill>
          <a:blip r:embed="rId2"/>
          <a:stretch>
            <a:fillRect/>
          </a:stretch>
        </p:blipFill>
        <p:spPr>
          <a:xfrm>
            <a:off x="4638503" y="2816694"/>
            <a:ext cx="2687912" cy="1389184"/>
          </a:xfrm>
          <a:prstGeom prst="rect">
            <a:avLst/>
          </a:prstGeom>
        </p:spPr>
      </p:pic>
      <p:pic>
        <p:nvPicPr>
          <p:cNvPr id="9" name="Imagen 8"/>
          <p:cNvPicPr>
            <a:picLocks noChangeAspect="1"/>
          </p:cNvPicPr>
          <p:nvPr/>
        </p:nvPicPr>
        <p:blipFill>
          <a:blip r:embed="rId3"/>
          <a:stretch>
            <a:fillRect/>
          </a:stretch>
        </p:blipFill>
        <p:spPr>
          <a:xfrm>
            <a:off x="7669884" y="1818506"/>
            <a:ext cx="2011854" cy="1499183"/>
          </a:xfrm>
          <a:prstGeom prst="rect">
            <a:avLst/>
          </a:prstGeom>
        </p:spPr>
      </p:pic>
      <p:pic>
        <p:nvPicPr>
          <p:cNvPr id="15" name="Imagen 14"/>
          <p:cNvPicPr>
            <a:picLocks noChangeAspect="1"/>
          </p:cNvPicPr>
          <p:nvPr/>
        </p:nvPicPr>
        <p:blipFill>
          <a:blip r:embed="rId4"/>
          <a:stretch>
            <a:fillRect/>
          </a:stretch>
        </p:blipFill>
        <p:spPr>
          <a:xfrm rot="568905">
            <a:off x="7075077" y="4207618"/>
            <a:ext cx="2049808" cy="1708170"/>
          </a:xfrm>
          <a:prstGeom prst="rect">
            <a:avLst/>
          </a:prstGeom>
        </p:spPr>
      </p:pic>
      <p:sp>
        <p:nvSpPr>
          <p:cNvPr id="5" name="Text Box 18"/>
          <p:cNvSpPr txBox="1">
            <a:spLocks noChangeArrowheads="1"/>
          </p:cNvSpPr>
          <p:nvPr/>
        </p:nvSpPr>
        <p:spPr bwMode="auto">
          <a:xfrm>
            <a:off x="2137944" y="1971234"/>
            <a:ext cx="1928947" cy="1277273"/>
          </a:xfrm>
          <a:prstGeom prst="rect">
            <a:avLst/>
          </a:prstGeom>
          <a:solidFill>
            <a:srgbClr val="002060"/>
          </a:solidFill>
          <a:ln>
            <a:solidFill>
              <a:srgbClr val="002060"/>
            </a:solidFill>
          </a:ln>
          <a:scene3d>
            <a:camera prst="orthographicFront"/>
            <a:lightRig rig="threePt" dir="t"/>
          </a:scene3d>
          <a:sp3d>
            <a:bevelT prst="angle"/>
          </a:sp3d>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339503" eaLnBrk="1" hangingPunct="1">
              <a:spcBef>
                <a:spcPct val="50000"/>
              </a:spcBef>
              <a:defRPr/>
            </a:pPr>
            <a:r>
              <a:rPr lang="es-ES_tradnl" sz="1400" b="1" dirty="0">
                <a:solidFill>
                  <a:schemeClr val="bg1"/>
                </a:solidFill>
                <a:latin typeface="Arial" panose="020B0604020202020204" pitchFamily="34" charset="0"/>
                <a:cs typeface="Arial" panose="020B0604020202020204" pitchFamily="34" charset="0"/>
              </a:rPr>
              <a:t>1.Sistema Único de Habilitación-SUH</a:t>
            </a:r>
          </a:p>
          <a:p>
            <a:pPr algn="ctr" defTabSz="339503" eaLnBrk="1" hangingPunct="1">
              <a:spcBef>
                <a:spcPct val="50000"/>
              </a:spcBef>
              <a:defRPr/>
            </a:pPr>
            <a:endParaRPr lang="es-ES_tradnl" sz="1400" b="1" dirty="0">
              <a:solidFill>
                <a:schemeClr val="bg1"/>
              </a:solidFill>
              <a:latin typeface="Arial" panose="020B0604020202020204" pitchFamily="34" charset="0"/>
              <a:cs typeface="Arial" panose="020B0604020202020204" pitchFamily="34" charset="0"/>
            </a:endParaRPr>
          </a:p>
          <a:p>
            <a:pPr algn="ctr" defTabSz="339503" eaLnBrk="1" hangingPunct="1">
              <a:defRPr/>
            </a:pPr>
            <a:r>
              <a:rPr lang="es-ES_tradnl" sz="1400" b="1" dirty="0">
                <a:solidFill>
                  <a:schemeClr val="bg1"/>
                </a:solidFill>
                <a:latin typeface="Arial" panose="020B0604020202020204" pitchFamily="34" charset="0"/>
                <a:cs typeface="Arial" panose="020B0604020202020204" pitchFamily="34" charset="0"/>
              </a:rPr>
              <a:t>Res. 2003/14 (Trans)</a:t>
            </a:r>
          </a:p>
          <a:p>
            <a:pPr algn="ctr" defTabSz="339503" eaLnBrk="1" hangingPunct="1">
              <a:defRPr/>
            </a:pPr>
            <a:r>
              <a:rPr lang="es-ES_tradnl" sz="1400" b="1" dirty="0">
                <a:solidFill>
                  <a:schemeClr val="bg1"/>
                </a:solidFill>
                <a:latin typeface="Arial" panose="020B0604020202020204" pitchFamily="34" charset="0"/>
                <a:cs typeface="Arial" panose="020B0604020202020204" pitchFamily="34" charset="0"/>
              </a:rPr>
              <a:t>Res.3100/2019</a:t>
            </a:r>
          </a:p>
        </p:txBody>
      </p:sp>
      <p:pic>
        <p:nvPicPr>
          <p:cNvPr id="8" name="Imagen 7"/>
          <p:cNvPicPr>
            <a:picLocks noChangeAspect="1"/>
          </p:cNvPicPr>
          <p:nvPr/>
        </p:nvPicPr>
        <p:blipFill>
          <a:blip r:embed="rId5"/>
          <a:stretch>
            <a:fillRect/>
          </a:stretch>
        </p:blipFill>
        <p:spPr>
          <a:xfrm rot="292422">
            <a:off x="3169384" y="4348163"/>
            <a:ext cx="1780186" cy="1652159"/>
          </a:xfrm>
          <a:prstGeom prst="rect">
            <a:avLst/>
          </a:prstGeom>
        </p:spPr>
      </p:pic>
    </p:spTree>
    <p:extLst>
      <p:ext uri="{BB962C8B-B14F-4D97-AF65-F5344CB8AC3E}">
        <p14:creationId xmlns:p14="http://schemas.microsoft.com/office/powerpoint/2010/main" val="426381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4"/>
          <p:cNvGrpSpPr/>
          <p:nvPr/>
        </p:nvGrpSpPr>
        <p:grpSpPr>
          <a:xfrm>
            <a:off x="-19254" y="-60"/>
            <a:ext cx="5213343" cy="6883083"/>
            <a:chOff x="-19254" y="-60"/>
            <a:chExt cx="5213343" cy="6883083"/>
          </a:xfrm>
        </p:grpSpPr>
        <p:sp>
          <p:nvSpPr>
            <p:cNvPr id="92" name="Google Shape;92;p14"/>
            <p:cNvSpPr/>
            <p:nvPr/>
          </p:nvSpPr>
          <p:spPr>
            <a:xfrm>
              <a:off x="-19206" y="0"/>
              <a:ext cx="5205000" cy="6882900"/>
            </a:xfrm>
            <a:prstGeom prst="rect">
              <a:avLst/>
            </a:prstGeom>
            <a:gradFill>
              <a:gsLst>
                <a:gs pos="0">
                  <a:srgbClr val="58B6C0"/>
                </a:gs>
                <a:gs pos="7000">
                  <a:srgbClr val="58B6C0"/>
                </a:gs>
                <a:gs pos="100000">
                  <a:srgbClr val="84ACB6"/>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14"/>
            <p:cNvSpPr/>
            <p:nvPr/>
          </p:nvSpPr>
          <p:spPr>
            <a:xfrm rot="10800000">
              <a:off x="-19254" y="1731909"/>
              <a:ext cx="5205000" cy="5144400"/>
            </a:xfrm>
            <a:prstGeom prst="rect">
              <a:avLst/>
            </a:prstGeom>
            <a:gradFill>
              <a:gsLst>
                <a:gs pos="0">
                  <a:srgbClr val="578793"/>
                </a:gs>
                <a:gs pos="60000">
                  <a:srgbClr val="B4CCD3">
                    <a:alpha val="0"/>
                  </a:srgbClr>
                </a:gs>
                <a:gs pos="100000">
                  <a:srgbClr val="B4CCD3">
                    <a:alpha val="0"/>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14"/>
            <p:cNvSpPr/>
            <p:nvPr/>
          </p:nvSpPr>
          <p:spPr>
            <a:xfrm>
              <a:off x="-19210" y="6723"/>
              <a:ext cx="3834600" cy="6876300"/>
            </a:xfrm>
            <a:prstGeom prst="rect">
              <a:avLst/>
            </a:prstGeom>
            <a:gradFill>
              <a:gsLst>
                <a:gs pos="0">
                  <a:srgbClr val="9AD2D8">
                    <a:alpha val="77647"/>
                  </a:srgbClr>
                </a:gs>
                <a:gs pos="3000">
                  <a:srgbClr val="9AD2D8">
                    <a:alpha val="77647"/>
                  </a:srgbClr>
                </a:gs>
                <a:gs pos="42000">
                  <a:srgbClr val="58B6C0">
                    <a:alpha val="0"/>
                  </a:srgbClr>
                </a:gs>
                <a:gs pos="100000">
                  <a:srgbClr val="58B6C0">
                    <a:alpha val="0"/>
                  </a:srgbClr>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14"/>
            <p:cNvSpPr/>
            <p:nvPr/>
          </p:nvSpPr>
          <p:spPr>
            <a:xfrm rot="-5400000">
              <a:off x="-844611" y="833640"/>
              <a:ext cx="6872400" cy="5205000"/>
            </a:xfrm>
            <a:prstGeom prst="rect">
              <a:avLst/>
            </a:prstGeom>
            <a:gradFill>
              <a:gsLst>
                <a:gs pos="0">
                  <a:srgbClr val="84ACB6">
                    <a:alpha val="85882"/>
                  </a:srgbClr>
                </a:gs>
                <a:gs pos="57000">
                  <a:srgbClr val="58B6C0">
                    <a:alpha val="0"/>
                  </a:srgbClr>
                </a:gs>
                <a:gs pos="100000">
                  <a:srgbClr val="58B6C0">
                    <a:alpha val="0"/>
                  </a:srgbClr>
                </a:gs>
              </a:gsLst>
              <a:lin ang="1380014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96" name="Google Shape;96;p14"/>
          <p:cNvSpPr txBox="1"/>
          <p:nvPr/>
        </p:nvSpPr>
        <p:spPr>
          <a:xfrm>
            <a:off x="42375" y="2385600"/>
            <a:ext cx="5090100" cy="3525838"/>
          </a:xfrm>
          <a:prstGeom prst="rect">
            <a:avLst/>
          </a:prstGeom>
          <a:noFill/>
          <a:ln>
            <a:noFill/>
          </a:ln>
        </p:spPr>
        <p:txBody>
          <a:bodyPr spcFirstLastPara="1" wrap="square" lIns="91425" tIns="91425" rIns="91425" bIns="91425" anchor="t" anchorCtr="0">
            <a:normAutofit/>
          </a:bodyPr>
          <a:lstStyle/>
          <a:p>
            <a:pPr marL="457200" lvl="0" algn="l" rtl="0">
              <a:lnSpc>
                <a:spcPct val="115000"/>
              </a:lnSpc>
              <a:spcBef>
                <a:spcPts val="0"/>
              </a:spcBef>
              <a:spcAft>
                <a:spcPts val="0"/>
              </a:spcAft>
            </a:pPr>
            <a:r>
              <a:rPr lang="es-CO" sz="3600" b="1"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sym typeface="Calibri"/>
              </a:rPr>
              <a:t>PROGRAMA DE AUDITORÍA PARA EL MEJORAMIENTO DE LA CALIDAD DE LA ATENCIÓN EN SALUD.</a:t>
            </a:r>
            <a:endParaRPr sz="36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457200" lvl="0" indent="-228600" algn="l" rtl="0">
              <a:lnSpc>
                <a:spcPct val="115000"/>
              </a:lnSpc>
              <a:spcBef>
                <a:spcPts val="0"/>
              </a:spcBef>
              <a:spcAft>
                <a:spcPts val="0"/>
              </a:spcAft>
              <a:buNone/>
            </a:pPr>
            <a:endParaRPr dirty="0">
              <a:solidFill>
                <a:srgbClr val="525250"/>
              </a:solidFill>
              <a:latin typeface="Calibri"/>
              <a:ea typeface="Calibri"/>
              <a:cs typeface="Calibri"/>
              <a:sym typeface="Calibri"/>
            </a:endParaRPr>
          </a:p>
        </p:txBody>
      </p:sp>
      <p:sp>
        <p:nvSpPr>
          <p:cNvPr id="97" name="Google Shape;97;p14"/>
          <p:cNvSpPr txBox="1"/>
          <p:nvPr/>
        </p:nvSpPr>
        <p:spPr>
          <a:xfrm>
            <a:off x="5921828" y="1382486"/>
            <a:ext cx="5883271" cy="3951514"/>
          </a:xfrm>
          <a:prstGeom prst="rect">
            <a:avLst/>
          </a:prstGeom>
          <a:noFill/>
          <a:ln>
            <a:noFill/>
          </a:ln>
        </p:spPr>
        <p:txBody>
          <a:bodyPr spcFirstLastPara="1" wrap="square" lIns="91425" tIns="91425" rIns="91425" bIns="91425" anchor="t" anchorCtr="0">
            <a:normAutofit fontScale="92500" lnSpcReduction="10000"/>
          </a:bodyPr>
          <a:lstStyle/>
          <a:p>
            <a:pPr marL="0" lvl="0" indent="0" algn="just" rtl="0">
              <a:lnSpc>
                <a:spcPct val="115000"/>
              </a:lnSpc>
              <a:spcBef>
                <a:spcPts val="0"/>
              </a:spcBef>
              <a:spcAft>
                <a:spcPts val="0"/>
              </a:spcAft>
              <a:buNone/>
            </a:pPr>
            <a:r>
              <a:rPr lang="es-CO" sz="2400" dirty="0">
                <a:solidFill>
                  <a:schemeClr val="dk1"/>
                </a:solidFill>
                <a:latin typeface="Calibri"/>
                <a:ea typeface="Calibri"/>
                <a:cs typeface="Calibri"/>
                <a:sym typeface="Calibri"/>
              </a:rPr>
              <a:t>Se define como un componente de mejoramiento continuo, en el sistema obligatorio de garantía de calidad, entendida como “el mecanismo sistemático y continuo de evaluación y </a:t>
            </a:r>
            <a:r>
              <a:rPr lang="es-CO"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mejoramiento</a:t>
            </a:r>
            <a:r>
              <a:rPr lang="es-CO" sz="2400" dirty="0">
                <a:solidFill>
                  <a:schemeClr val="dk1"/>
                </a:solidFill>
                <a:latin typeface="Calibri"/>
                <a:ea typeface="Calibri"/>
                <a:cs typeface="Calibri"/>
                <a:sym typeface="Calibri"/>
              </a:rPr>
              <a:t> de la calidad observada, respecto de la calidad esperada, de la atención en salud que reciben los usuarios”</a:t>
            </a:r>
            <a:endParaRPr sz="24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s-CO" sz="2400" dirty="0">
                <a:solidFill>
                  <a:schemeClr val="dk1"/>
                </a:solidFill>
                <a:latin typeface="Calibri"/>
                <a:ea typeface="Calibri"/>
                <a:cs typeface="Calibri"/>
                <a:sym typeface="Calibri"/>
              </a:rPr>
              <a:t>El PAMEC es la herramienta a través de la cual la institución implementa este componente de calidad.</a:t>
            </a:r>
            <a:endParaRPr sz="2400" dirty="0">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None/>
            </a:pPr>
            <a:endParaRPr dirty="0">
              <a:solidFill>
                <a:srgbClr val="525250"/>
              </a:solidFill>
              <a:latin typeface="Calibri"/>
              <a:ea typeface="Calibri"/>
              <a:cs typeface="Calibri"/>
              <a:sym typeface="Calibri"/>
            </a:endParaRPr>
          </a:p>
        </p:txBody>
      </p:sp>
      <p:sp>
        <p:nvSpPr>
          <p:cNvPr id="98" name="Google Shape;98;p14"/>
          <p:cNvSpPr txBox="1"/>
          <p:nvPr/>
        </p:nvSpPr>
        <p:spPr>
          <a:xfrm>
            <a:off x="42375" y="671100"/>
            <a:ext cx="5090100" cy="104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6000">
                <a:solidFill>
                  <a:schemeClr val="lt1"/>
                </a:solidFill>
                <a:latin typeface="Calibri"/>
                <a:ea typeface="Calibri"/>
                <a:cs typeface="Calibri"/>
                <a:sym typeface="Calibri"/>
              </a:rPr>
              <a:t>PAMEC</a:t>
            </a:r>
            <a:endParaRPr sz="6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876694" y="741391"/>
            <a:ext cx="4234393" cy="1616203"/>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600"/>
              </a:spcAft>
            </a:pPr>
            <a:r>
              <a:rPr lang="en-US" sz="3200" b="1" kern="1200">
                <a:solidFill>
                  <a:schemeClr val="tx1"/>
                </a:solidFill>
                <a:latin typeface="+mj-lt"/>
                <a:ea typeface="+mj-ea"/>
                <a:cs typeface="+mj-cs"/>
                <a:sym typeface="Calibri"/>
              </a:rPr>
              <a:t>OBJETIVO</a:t>
            </a:r>
            <a:endParaRPr lang="en-US" sz="3200" kern="1200">
              <a:solidFill>
                <a:schemeClr val="tx1"/>
              </a:solidFill>
              <a:latin typeface="+mj-lt"/>
              <a:ea typeface="+mj-ea"/>
              <a:cs typeface="+mj-cs"/>
              <a:sym typeface="Calibri"/>
            </a:endParaRPr>
          </a:p>
        </p:txBody>
      </p:sp>
      <p:sp>
        <p:nvSpPr>
          <p:cNvPr id="104" name="Google Shape;104;p15"/>
          <p:cNvSpPr txBox="1"/>
          <p:nvPr/>
        </p:nvSpPr>
        <p:spPr>
          <a:xfrm>
            <a:off x="876692" y="2357594"/>
            <a:ext cx="4732799" cy="3623714"/>
          </a:xfrm>
          <a:prstGeom prst="rect">
            <a:avLst/>
          </a:prstGeom>
        </p:spPr>
        <p:txBody>
          <a:bodyPr spcFirstLastPara="1" vert="horz" lIns="91440" tIns="45720" rIns="91440" bIns="45720" rtlCol="0" anchor="t" anchorCtr="0">
            <a:normAutofit/>
          </a:bodyPr>
          <a:lstStyle/>
          <a:p>
            <a:pPr marL="457200" lvl="0" indent="-228600" algn="just">
              <a:lnSpc>
                <a:spcPct val="90000"/>
              </a:lnSpc>
              <a:spcBef>
                <a:spcPts val="0"/>
              </a:spcBef>
              <a:spcAft>
                <a:spcPts val="600"/>
              </a:spcAft>
              <a:buFont typeface="Arial" panose="020B0604020202020204" pitchFamily="34" charset="0"/>
              <a:buChar char="•"/>
            </a:pPr>
            <a:r>
              <a:rPr lang="en-US" sz="1900" kern="1200" dirty="0" err="1">
                <a:solidFill>
                  <a:schemeClr val="tx1"/>
                </a:solidFill>
                <a:latin typeface="+mn-lt"/>
                <a:ea typeface="+mn-ea"/>
                <a:cs typeface="+mn-cs"/>
                <a:sym typeface="Calibri"/>
              </a:rPr>
              <a:t>Diseñar</a:t>
            </a:r>
            <a:r>
              <a:rPr lang="en-US" sz="1900" kern="1200" dirty="0">
                <a:solidFill>
                  <a:schemeClr val="tx1"/>
                </a:solidFill>
                <a:latin typeface="+mn-lt"/>
                <a:ea typeface="+mn-ea"/>
                <a:cs typeface="+mn-cs"/>
                <a:sym typeface="Calibri"/>
              </a:rPr>
              <a:t> e </a:t>
            </a:r>
            <a:r>
              <a:rPr lang="en-US" sz="1900" kern="1200" dirty="0" err="1">
                <a:solidFill>
                  <a:schemeClr val="tx1"/>
                </a:solidFill>
                <a:latin typeface="+mn-lt"/>
                <a:ea typeface="+mn-ea"/>
                <a:cs typeface="+mn-cs"/>
                <a:sym typeface="Calibri"/>
              </a:rPr>
              <a:t>implementar</a:t>
            </a:r>
            <a:r>
              <a:rPr lang="en-US" sz="1900" kern="1200" dirty="0">
                <a:solidFill>
                  <a:schemeClr val="tx1"/>
                </a:solidFill>
                <a:latin typeface="+mn-lt"/>
                <a:ea typeface="+mn-ea"/>
                <a:cs typeface="+mn-cs"/>
                <a:sym typeface="Calibri"/>
              </a:rPr>
              <a:t> PAMEC (</a:t>
            </a:r>
            <a:r>
              <a:rPr lang="en-US" sz="1900" kern="1200" dirty="0" err="1">
                <a:solidFill>
                  <a:schemeClr val="tx1"/>
                </a:solidFill>
                <a:latin typeface="+mn-lt"/>
                <a:ea typeface="+mn-ea"/>
                <a:cs typeface="+mn-cs"/>
                <a:sym typeface="Calibri"/>
              </a:rPr>
              <a:t>programa</a:t>
            </a:r>
            <a:r>
              <a:rPr lang="en-US" sz="1900" kern="1200" dirty="0">
                <a:solidFill>
                  <a:schemeClr val="tx1"/>
                </a:solidFill>
                <a:latin typeface="+mn-lt"/>
                <a:ea typeface="+mn-ea"/>
                <a:cs typeface="+mn-cs"/>
                <a:sym typeface="Calibri"/>
              </a:rPr>
              <a:t> de auditoria para el </a:t>
            </a:r>
            <a:r>
              <a:rPr lang="en-US" sz="1900" kern="1200" dirty="0" err="1">
                <a:solidFill>
                  <a:schemeClr val="tx1"/>
                </a:solidFill>
                <a:latin typeface="+mn-lt"/>
                <a:ea typeface="+mn-ea"/>
                <a:cs typeface="+mn-cs"/>
                <a:sym typeface="Calibri"/>
              </a:rPr>
              <a:t>mejoramiento</a:t>
            </a:r>
            <a:r>
              <a:rPr lang="en-US" sz="1900" kern="1200" dirty="0">
                <a:solidFill>
                  <a:schemeClr val="tx1"/>
                </a:solidFill>
                <a:latin typeface="+mn-lt"/>
                <a:ea typeface="+mn-ea"/>
                <a:cs typeface="+mn-cs"/>
                <a:sym typeface="Calibri"/>
              </a:rPr>
              <a:t> de la </a:t>
            </a:r>
            <a:r>
              <a:rPr lang="en-US" sz="1900" kern="1200" dirty="0" err="1">
                <a:solidFill>
                  <a:schemeClr val="tx1"/>
                </a:solidFill>
                <a:latin typeface="+mn-lt"/>
                <a:ea typeface="+mn-ea"/>
                <a:cs typeface="+mn-cs"/>
                <a:sym typeface="Calibri"/>
              </a:rPr>
              <a:t>calidad</a:t>
            </a:r>
            <a:r>
              <a:rPr lang="en-US" sz="1900" kern="1200" dirty="0">
                <a:solidFill>
                  <a:schemeClr val="tx1"/>
                </a:solidFill>
                <a:latin typeface="+mn-lt"/>
                <a:ea typeface="+mn-ea"/>
                <a:cs typeface="+mn-cs"/>
                <a:sym typeface="Calibri"/>
              </a:rPr>
              <a:t> de la atención en </a:t>
            </a:r>
            <a:r>
              <a:rPr lang="en-US" sz="1900" kern="1200" dirty="0" err="1">
                <a:solidFill>
                  <a:schemeClr val="tx1"/>
                </a:solidFill>
                <a:latin typeface="+mn-lt"/>
                <a:ea typeface="+mn-ea"/>
                <a:cs typeface="+mn-cs"/>
                <a:sym typeface="Calibri"/>
              </a:rPr>
              <a:t>salud</a:t>
            </a:r>
            <a:r>
              <a:rPr lang="en-US" sz="1900" kern="1200" dirty="0">
                <a:solidFill>
                  <a:schemeClr val="tx1"/>
                </a:solidFill>
                <a:latin typeface="+mn-lt"/>
                <a:ea typeface="+mn-ea"/>
                <a:cs typeface="+mn-cs"/>
                <a:sym typeface="Calibri"/>
              </a:rPr>
              <a:t>) en la Secretaría de Salud y Protección Social del municipio de Itagüí, para el </a:t>
            </a:r>
            <a:r>
              <a:rPr lang="en-US" sz="1900" kern="1200" dirty="0" err="1">
                <a:solidFill>
                  <a:schemeClr val="tx1"/>
                </a:solidFill>
                <a:latin typeface="+mn-lt"/>
                <a:ea typeface="+mn-ea"/>
                <a:cs typeface="+mn-cs"/>
                <a:sym typeface="Calibri"/>
              </a:rPr>
              <a:t>mejoramiento</a:t>
            </a:r>
            <a:r>
              <a:rPr lang="en-US" sz="1900" kern="1200" dirty="0">
                <a:solidFill>
                  <a:schemeClr val="tx1"/>
                </a:solidFill>
                <a:latin typeface="+mn-lt"/>
                <a:ea typeface="+mn-ea"/>
                <a:cs typeface="+mn-cs"/>
                <a:sym typeface="Calibri"/>
              </a:rPr>
              <a:t> Permanente de la </a:t>
            </a:r>
            <a:r>
              <a:rPr lang="en-US" sz="1900" kern="1200" dirty="0" err="1">
                <a:solidFill>
                  <a:schemeClr val="tx1"/>
                </a:solidFill>
                <a:latin typeface="+mn-lt"/>
                <a:ea typeface="+mn-ea"/>
                <a:cs typeface="+mn-cs"/>
                <a:sym typeface="Calibri"/>
              </a:rPr>
              <a:t>calidad</a:t>
            </a:r>
            <a:r>
              <a:rPr lang="en-US" sz="1900" kern="1200" dirty="0">
                <a:solidFill>
                  <a:schemeClr val="tx1"/>
                </a:solidFill>
                <a:latin typeface="+mn-lt"/>
                <a:ea typeface="+mn-ea"/>
                <a:cs typeface="+mn-cs"/>
                <a:sym typeface="Calibri"/>
              </a:rPr>
              <a:t> en la </a:t>
            </a:r>
            <a:r>
              <a:rPr lang="en-US" sz="1900" kern="1200" dirty="0" err="1">
                <a:solidFill>
                  <a:schemeClr val="tx1"/>
                </a:solidFill>
                <a:latin typeface="+mn-lt"/>
                <a:ea typeface="+mn-ea"/>
                <a:cs typeface="+mn-cs"/>
                <a:sym typeface="Calibri"/>
              </a:rPr>
              <a:t>prestación</a:t>
            </a:r>
            <a:r>
              <a:rPr lang="en-US" sz="1900" kern="1200" dirty="0">
                <a:solidFill>
                  <a:schemeClr val="tx1"/>
                </a:solidFill>
                <a:latin typeface="+mn-lt"/>
                <a:ea typeface="+mn-ea"/>
                <a:cs typeface="+mn-cs"/>
                <a:sym typeface="Calibri"/>
              </a:rPr>
              <a:t> de </a:t>
            </a:r>
            <a:r>
              <a:rPr lang="en-US" sz="1900" kern="1200" dirty="0" err="1">
                <a:solidFill>
                  <a:schemeClr val="tx1"/>
                </a:solidFill>
                <a:latin typeface="+mn-lt"/>
                <a:ea typeface="+mn-ea"/>
                <a:cs typeface="+mn-cs"/>
                <a:sym typeface="Calibri"/>
              </a:rPr>
              <a:t>servicios</a:t>
            </a:r>
            <a:r>
              <a:rPr lang="en-US" sz="1900" kern="1200" dirty="0">
                <a:solidFill>
                  <a:schemeClr val="tx1"/>
                </a:solidFill>
                <a:latin typeface="+mn-lt"/>
                <a:ea typeface="+mn-ea"/>
                <a:cs typeface="+mn-cs"/>
                <a:sym typeface="Calibri"/>
              </a:rPr>
              <a:t> de </a:t>
            </a:r>
            <a:r>
              <a:rPr lang="en-US" sz="1900" kern="1200" dirty="0" err="1">
                <a:solidFill>
                  <a:schemeClr val="tx1"/>
                </a:solidFill>
                <a:latin typeface="+mn-lt"/>
                <a:ea typeface="+mn-ea"/>
                <a:cs typeface="+mn-cs"/>
                <a:sym typeface="Calibri"/>
              </a:rPr>
              <a:t>salud</a:t>
            </a:r>
            <a:r>
              <a:rPr lang="en-US" sz="1900" kern="1200" dirty="0">
                <a:solidFill>
                  <a:schemeClr val="tx1"/>
                </a:solidFill>
                <a:latin typeface="+mn-lt"/>
                <a:ea typeface="+mn-ea"/>
                <a:cs typeface="+mn-cs"/>
                <a:sym typeface="Calibri"/>
              </a:rPr>
              <a:t> para la población no </a:t>
            </a:r>
            <a:r>
              <a:rPr lang="en-US" sz="1900" kern="1200" dirty="0" err="1">
                <a:solidFill>
                  <a:schemeClr val="tx1"/>
                </a:solidFill>
                <a:latin typeface="+mn-lt"/>
                <a:ea typeface="+mn-ea"/>
                <a:cs typeface="+mn-cs"/>
                <a:sym typeface="Calibri"/>
              </a:rPr>
              <a:t>asegurada</a:t>
            </a:r>
            <a:r>
              <a:rPr lang="en-US" sz="1900" kern="1200" dirty="0">
                <a:solidFill>
                  <a:schemeClr val="tx1"/>
                </a:solidFill>
                <a:latin typeface="+mn-lt"/>
                <a:ea typeface="+mn-ea"/>
                <a:cs typeface="+mn-cs"/>
                <a:sym typeface="Calibri"/>
              </a:rPr>
              <a:t> - PNA a cargo del municipio.</a:t>
            </a:r>
            <a:endParaRPr lang="en-US" sz="1900" kern="1200" dirty="0">
              <a:solidFill>
                <a:schemeClr val="tx1"/>
              </a:solidFill>
              <a:latin typeface="+mn-lt"/>
              <a:ea typeface="+mn-ea"/>
              <a:cs typeface="+mn-cs"/>
            </a:endParaRPr>
          </a:p>
          <a:p>
            <a:pPr marL="457200" lvl="0" indent="-228600">
              <a:lnSpc>
                <a:spcPct val="90000"/>
              </a:lnSpc>
              <a:spcBef>
                <a:spcPts val="0"/>
              </a:spcBef>
              <a:spcAft>
                <a:spcPts val="600"/>
              </a:spcAft>
              <a:buFont typeface="Arial" panose="020B0604020202020204" pitchFamily="34" charset="0"/>
              <a:buChar char="•"/>
            </a:pPr>
            <a:endParaRPr lang="en-US" sz="1900" kern="1200" dirty="0">
              <a:solidFill>
                <a:schemeClr val="tx1"/>
              </a:solidFill>
              <a:latin typeface="+mn-lt"/>
              <a:ea typeface="+mn-ea"/>
              <a:cs typeface="+mn-cs"/>
            </a:endParaRPr>
          </a:p>
        </p:txBody>
      </p:sp>
      <p:pic>
        <p:nvPicPr>
          <p:cNvPr id="105" name="Google Shape;105;p15" descr="Forma, Flecha&#10;&#10;Descripción generada automáticamente"/>
          <p:cNvPicPr preferRelativeResize="0"/>
          <p:nvPr/>
        </p:nvPicPr>
        <p:blipFill rotWithShape="1">
          <a:blip r:embed="rId3"/>
          <a:srcRect r="1534" b="-1"/>
          <a:stretch/>
        </p:blipFill>
        <p:spPr>
          <a:xfrm>
            <a:off x="5854891" y="1143000"/>
            <a:ext cx="5052596" cy="471909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a:extLst>
              <a:ext uri="{FF2B5EF4-FFF2-40B4-BE49-F238E27FC236}">
                <a16:creationId xmlns:a16="http://schemas.microsoft.com/office/drawing/2014/main" id="{5C1CA408-02EF-1C1E-35C6-6A397F3CBAC0}"/>
              </a:ext>
            </a:extLst>
          </p:cNvPr>
          <p:cNvGraphicFramePr>
            <a:graphicFrameLocks/>
          </p:cNvGraphicFramePr>
          <p:nvPr>
            <p:extLst>
              <p:ext uri="{D42A27DB-BD31-4B8C-83A1-F6EECF244321}">
                <p14:modId xmlns:p14="http://schemas.microsoft.com/office/powerpoint/2010/main" val="307962499"/>
              </p:ext>
            </p:extLst>
          </p:nvPr>
        </p:nvGraphicFramePr>
        <p:xfrm>
          <a:off x="117567" y="156755"/>
          <a:ext cx="11887199" cy="6126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64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C1CA408-02EF-1C1E-35C6-6A397F3CBAC0}"/>
              </a:ext>
            </a:extLst>
          </p:cNvPr>
          <p:cNvGraphicFramePr>
            <a:graphicFrameLocks/>
          </p:cNvGraphicFramePr>
          <p:nvPr>
            <p:extLst>
              <p:ext uri="{D42A27DB-BD31-4B8C-83A1-F6EECF244321}">
                <p14:modId xmlns:p14="http://schemas.microsoft.com/office/powerpoint/2010/main" val="1737761221"/>
              </p:ext>
            </p:extLst>
          </p:nvPr>
        </p:nvGraphicFramePr>
        <p:xfrm>
          <a:off x="318051" y="178903"/>
          <a:ext cx="11757991" cy="618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32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3E106E-4F1E-A7F0-FB98-78A15232A882}"/>
              </a:ext>
            </a:extLst>
          </p:cNvPr>
          <p:cNvPicPr>
            <a:picLocks noChangeAspect="1"/>
          </p:cNvPicPr>
          <p:nvPr/>
        </p:nvPicPr>
        <p:blipFill>
          <a:blip r:embed="rId3"/>
          <a:stretch>
            <a:fillRect/>
          </a:stretch>
        </p:blipFill>
        <p:spPr>
          <a:xfrm>
            <a:off x="651345" y="1618291"/>
            <a:ext cx="10699407" cy="4535817"/>
          </a:xfrm>
          <a:prstGeom prst="rect">
            <a:avLst/>
          </a:prstGeom>
        </p:spPr>
      </p:pic>
      <p:sp>
        <p:nvSpPr>
          <p:cNvPr id="6" name="Título 1">
            <a:extLst>
              <a:ext uri="{FF2B5EF4-FFF2-40B4-BE49-F238E27FC236}">
                <a16:creationId xmlns:a16="http://schemas.microsoft.com/office/drawing/2014/main" id="{81138161-3145-CD5D-3BDB-4E172C2113D8}"/>
              </a:ext>
            </a:extLst>
          </p:cNvPr>
          <p:cNvSpPr txBox="1">
            <a:spLocks/>
          </p:cNvSpPr>
          <p:nvPr/>
        </p:nvSpPr>
        <p:spPr>
          <a:xfrm>
            <a:off x="746296" y="541377"/>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s-CO" sz="13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br>
              <a:rPr kumimoji="0" lang="es-CO" sz="13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br>
              <a:rPr kumimoji="0" lang="es-CO" sz="13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s-CO" sz="13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 menciona lo anterior toda vez que el decreto 780 de 2016 es taxativo al mencionar las actividades que tiene que desarrollar una SSYPS en lo referente al componente de Auditorías para el mejoramiento de la atención en salud del SOGCS, estás son:</a:t>
            </a:r>
            <a:endParaRPr kumimoji="0" lang="es-CO" sz="13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5537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5CA69-61D5-A81B-8868-FA1BAD625DF1}"/>
              </a:ext>
            </a:extLst>
          </p:cNvPr>
          <p:cNvSpPr>
            <a:spLocks noGrp="1"/>
          </p:cNvSpPr>
          <p:nvPr>
            <p:ph type="title"/>
          </p:nvPr>
        </p:nvSpPr>
        <p:spPr/>
        <p:txBody>
          <a:bodyPr>
            <a:normAutofit fontScale="90000"/>
          </a:bodyPr>
          <a:lstStyle/>
          <a:p>
            <a:br>
              <a:rPr lang="es-ES" sz="4400" b="1" dirty="0">
                <a:solidFill>
                  <a:schemeClr val="dk1"/>
                </a:solidFill>
                <a:latin typeface="Calibri"/>
                <a:ea typeface="Calibri"/>
                <a:cs typeface="Calibri"/>
                <a:sym typeface="Calibri"/>
              </a:rPr>
            </a:br>
            <a:br>
              <a:rPr lang="es-ES" sz="4400" b="1" dirty="0">
                <a:solidFill>
                  <a:schemeClr val="dk1"/>
                </a:solidFill>
                <a:latin typeface="Calibri"/>
                <a:ea typeface="Calibri"/>
                <a:cs typeface="Calibri"/>
                <a:sym typeface="Calibri"/>
              </a:rPr>
            </a:br>
            <a:r>
              <a:rPr lang="es-ES" sz="4400" b="1" dirty="0">
                <a:solidFill>
                  <a:schemeClr val="dk1"/>
                </a:solidFill>
                <a:latin typeface="Calibri"/>
                <a:ea typeface="Calibri"/>
                <a:cs typeface="Calibri"/>
                <a:sym typeface="Calibri"/>
              </a:rPr>
              <a:t>¿Qué finalidad tiene el PAMEC?</a:t>
            </a:r>
            <a:br>
              <a:rPr lang="es-ES" sz="4000" b="1" dirty="0">
                <a:solidFill>
                  <a:schemeClr val="dk1"/>
                </a:solidFill>
              </a:rPr>
            </a:br>
            <a:br>
              <a:rPr lang="es-ES" sz="4000" dirty="0">
                <a:solidFill>
                  <a:schemeClr val="dk1"/>
                </a:solidFill>
              </a:rPr>
            </a:br>
            <a:endParaRPr lang="es-CO" dirty="0"/>
          </a:p>
        </p:txBody>
      </p:sp>
      <p:sp>
        <p:nvSpPr>
          <p:cNvPr id="3" name="Marcador de texto 2">
            <a:extLst>
              <a:ext uri="{FF2B5EF4-FFF2-40B4-BE49-F238E27FC236}">
                <a16:creationId xmlns:a16="http://schemas.microsoft.com/office/drawing/2014/main" id="{41EDA9A5-BF49-342C-906C-0ACE57CB85CD}"/>
              </a:ext>
            </a:extLst>
          </p:cNvPr>
          <p:cNvSpPr>
            <a:spLocks noGrp="1"/>
          </p:cNvSpPr>
          <p:nvPr>
            <p:ph sz="half" idx="1"/>
          </p:nvPr>
        </p:nvSpPr>
        <p:spPr/>
        <p:txBody>
          <a:bodyPr/>
          <a:lstStyle/>
          <a:p>
            <a:pPr marL="457200" marR="0" lvl="0" indent="-317500" algn="l" defTabSz="914400" rtl="0" eaLnBrk="1" fontAlgn="auto" latinLnBrk="0" hangingPunct="1">
              <a:lnSpc>
                <a:spcPct val="115000"/>
              </a:lnSpc>
              <a:spcBef>
                <a:spcPts val="0"/>
              </a:spcBef>
              <a:spcAft>
                <a:spcPts val="0"/>
              </a:spcAft>
              <a:buClr>
                <a:srgbClr val="525250"/>
              </a:buClr>
              <a:buSzPts val="1400"/>
              <a:buFont typeface="Arial"/>
              <a:buChar char="●"/>
              <a:tabLst/>
              <a:defRPr/>
            </a:pPr>
            <a:r>
              <a:rPr kumimoji="0" lang="es-CO" sz="1800" b="1" i="0" u="none" strike="noStrike" kern="0" cap="none" spc="0" normalizeH="0" baseline="0" noProof="0" dirty="0">
                <a:ln>
                  <a:noFill/>
                </a:ln>
                <a:solidFill>
                  <a:srgbClr val="525250"/>
                </a:solidFill>
                <a:effectLst/>
                <a:uLnTx/>
                <a:uFillTx/>
                <a:latin typeface="Arial"/>
                <a:cs typeface="Arial"/>
                <a:sym typeface="Arial"/>
              </a:rPr>
              <a:t>Mejorar la calidad de la prestación de los servicios de salud que reciben los usuarios, por esto debe estar alineado con la atención centrada en el usuario y la familia.</a:t>
            </a:r>
          </a:p>
          <a:p>
            <a:pPr marL="139700" marR="0" lvl="0" indent="0" algn="l" defTabSz="914400" rtl="0" eaLnBrk="1" fontAlgn="auto" latinLnBrk="0" hangingPunct="1">
              <a:lnSpc>
                <a:spcPct val="115000"/>
              </a:lnSpc>
              <a:spcBef>
                <a:spcPts val="0"/>
              </a:spcBef>
              <a:spcAft>
                <a:spcPts val="0"/>
              </a:spcAft>
              <a:buClr>
                <a:srgbClr val="525250"/>
              </a:buClr>
              <a:buSzPts val="1400"/>
              <a:buNone/>
              <a:tabLst/>
              <a:defRPr/>
            </a:pPr>
            <a:endParaRPr kumimoji="0" lang="es-CO" sz="1800" b="0" i="0" u="none" strike="noStrike" kern="0" cap="none" spc="0" normalizeH="0" baseline="0" noProof="0" dirty="0">
              <a:ln>
                <a:noFill/>
              </a:ln>
              <a:solidFill>
                <a:srgbClr val="525250"/>
              </a:solidFill>
              <a:effectLst/>
              <a:uLnTx/>
              <a:uFillTx/>
              <a:latin typeface="Arial"/>
              <a:cs typeface="Arial"/>
              <a:sym typeface="Arial"/>
            </a:endParaRPr>
          </a:p>
          <a:p>
            <a:pPr marL="457200" marR="0" lvl="0" indent="-317500" algn="l" defTabSz="914400" rtl="0" eaLnBrk="1" fontAlgn="auto" latinLnBrk="0" hangingPunct="1">
              <a:lnSpc>
                <a:spcPct val="115000"/>
              </a:lnSpc>
              <a:spcBef>
                <a:spcPts val="0"/>
              </a:spcBef>
              <a:spcAft>
                <a:spcPts val="0"/>
              </a:spcAft>
              <a:buClr>
                <a:srgbClr val="525250"/>
              </a:buClr>
              <a:buSzPts val="1400"/>
              <a:buFont typeface="Arial"/>
              <a:buChar char="●"/>
              <a:tabLst/>
              <a:defRPr/>
            </a:pPr>
            <a:r>
              <a:rPr kumimoji="0" lang="es-CO" sz="1800" b="0" i="0" u="none" strike="noStrike" kern="0" cap="none" spc="0" normalizeH="0" baseline="0" noProof="0" dirty="0">
                <a:ln>
                  <a:noFill/>
                </a:ln>
                <a:solidFill>
                  <a:srgbClr val="525250"/>
                </a:solidFill>
                <a:effectLst/>
                <a:uLnTx/>
                <a:uFillTx/>
                <a:latin typeface="Calibri"/>
                <a:cs typeface="Arial"/>
                <a:sym typeface="Arial"/>
              </a:rPr>
              <a:t>Incorporar a la gestión diaria una herramienta para mejoramiento</a:t>
            </a:r>
          </a:p>
          <a:p>
            <a:pPr marL="457200" marR="0" lvl="0" indent="-317500" algn="l" defTabSz="914400" rtl="0" eaLnBrk="1" fontAlgn="auto" latinLnBrk="0" hangingPunct="1">
              <a:lnSpc>
                <a:spcPct val="115000"/>
              </a:lnSpc>
              <a:spcBef>
                <a:spcPts val="0"/>
              </a:spcBef>
              <a:spcAft>
                <a:spcPts val="0"/>
              </a:spcAft>
              <a:buClr>
                <a:srgbClr val="525250"/>
              </a:buClr>
              <a:buSzPts val="1400"/>
              <a:buFont typeface="Arial"/>
              <a:buChar char="●"/>
              <a:tabLst/>
              <a:defRPr/>
            </a:pPr>
            <a:endParaRPr kumimoji="0" lang="es-CO" sz="1800" b="0" i="0" u="none" strike="noStrike" kern="0" cap="none" spc="0" normalizeH="0" baseline="0" noProof="0" dirty="0">
              <a:ln>
                <a:noFill/>
              </a:ln>
              <a:solidFill>
                <a:srgbClr val="525250"/>
              </a:solidFill>
              <a:effectLst/>
              <a:uLnTx/>
              <a:uFillTx/>
              <a:latin typeface="Arial"/>
              <a:cs typeface="Arial"/>
              <a:sym typeface="Arial"/>
            </a:endParaRPr>
          </a:p>
          <a:p>
            <a:pPr marL="457200" marR="0" lvl="0" indent="-317500" algn="l" defTabSz="914400" rtl="0" eaLnBrk="1" fontAlgn="auto" latinLnBrk="0" hangingPunct="1">
              <a:lnSpc>
                <a:spcPct val="115000"/>
              </a:lnSpc>
              <a:spcBef>
                <a:spcPts val="0"/>
              </a:spcBef>
              <a:spcAft>
                <a:spcPts val="0"/>
              </a:spcAft>
              <a:buClr>
                <a:srgbClr val="525250"/>
              </a:buClr>
              <a:buSzPts val="1400"/>
              <a:buFont typeface="Arial"/>
              <a:buChar char="●"/>
              <a:tabLst/>
              <a:defRPr/>
            </a:pPr>
            <a:r>
              <a:rPr kumimoji="0" lang="es-CO" sz="1800" b="0" i="0" u="none" strike="noStrike" kern="0" cap="none" spc="0" normalizeH="0" baseline="0" noProof="0" dirty="0">
                <a:ln>
                  <a:noFill/>
                </a:ln>
                <a:solidFill>
                  <a:srgbClr val="525250"/>
                </a:solidFill>
                <a:effectLst/>
                <a:uLnTx/>
                <a:uFillTx/>
                <a:latin typeface="Calibri"/>
                <a:cs typeface="Arial"/>
                <a:sym typeface="Arial"/>
              </a:rPr>
              <a:t>Proporcionar información para comparar, analizar los resultados y tomar decisiones</a:t>
            </a:r>
          </a:p>
          <a:p>
            <a:pPr marL="114300" indent="0">
              <a:buNone/>
            </a:pPr>
            <a:endParaRPr lang="es-CO" dirty="0"/>
          </a:p>
        </p:txBody>
      </p:sp>
      <p:pic>
        <p:nvPicPr>
          <p:cNvPr id="6" name="Imagen 5">
            <a:extLst>
              <a:ext uri="{FF2B5EF4-FFF2-40B4-BE49-F238E27FC236}">
                <a16:creationId xmlns:a16="http://schemas.microsoft.com/office/drawing/2014/main" id="{165982B1-04E6-1308-403B-45DA48A10A31}"/>
              </a:ext>
            </a:extLst>
          </p:cNvPr>
          <p:cNvPicPr>
            <a:picLocks noChangeAspect="1"/>
          </p:cNvPicPr>
          <p:nvPr/>
        </p:nvPicPr>
        <p:blipFill>
          <a:blip r:embed="rId2"/>
          <a:stretch>
            <a:fillRect/>
          </a:stretch>
        </p:blipFill>
        <p:spPr>
          <a:xfrm>
            <a:off x="6509657" y="2100943"/>
            <a:ext cx="4463143" cy="4001293"/>
          </a:xfrm>
          <a:prstGeom prst="rect">
            <a:avLst/>
          </a:prstGeom>
        </p:spPr>
      </p:pic>
    </p:spTree>
    <p:extLst>
      <p:ext uri="{BB962C8B-B14F-4D97-AF65-F5344CB8AC3E}">
        <p14:creationId xmlns:p14="http://schemas.microsoft.com/office/powerpoint/2010/main" val="11235777"/>
      </p:ext>
    </p:extLst>
  </p:cSld>
  <p:clrMapOvr>
    <a:masterClrMapping/>
  </p:clrMapOvr>
</p:sld>
</file>

<file path=ppt/theme/theme1.xml><?xml version="1.0" encoding="utf-8"?>
<a:theme xmlns:a="http://schemas.openxmlformats.org/drawingml/2006/main" name="PLANTILLA PRESENTAC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0C60819-AB72-4C88-BEBF-D7833A462D6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PLANTILLA PRESENTACION</Template>
  <TotalTime>657</TotalTime>
  <Words>1278</Words>
  <Application>Microsoft Office PowerPoint</Application>
  <PresentationFormat>Panorámica</PresentationFormat>
  <Paragraphs>94</Paragraphs>
  <Slides>18</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vt:lpstr>
      <vt:lpstr>Calibri Light</vt:lpstr>
      <vt:lpstr>PLANTILLA PRESENTACION</vt:lpstr>
      <vt:lpstr>Presentación de PowerPoint</vt:lpstr>
      <vt:lpstr>  ¿QUE ES EL SISTEMA OBLIGATORIO DE GARANTÍA DE LA CALIDAD? </vt:lpstr>
      <vt:lpstr> COMPONENTES DEL SISTEMA OBLIGATORIO DE GARANTIA DE LA CALIDAD EN SALUD </vt:lpstr>
      <vt:lpstr>Presentación de PowerPoint</vt:lpstr>
      <vt:lpstr>Presentación de PowerPoint</vt:lpstr>
      <vt:lpstr>Presentación de PowerPoint</vt:lpstr>
      <vt:lpstr>Presentación de PowerPoint</vt:lpstr>
      <vt:lpstr>Presentación de PowerPoint</vt:lpstr>
      <vt:lpstr>  ¿Qué finalidad tiene el PAMEC?  </vt:lpstr>
      <vt:lpstr>Presentación de PowerPoint</vt:lpstr>
      <vt:lpstr>Presentación de PowerPoint</vt:lpstr>
      <vt:lpstr>Presentación de PowerPoint</vt:lpstr>
      <vt:lpstr> Actividades previas </vt:lpstr>
      <vt:lpstr>Presentación de PowerPoint</vt:lpstr>
      <vt:lpstr>Presentación de PowerPoint</vt:lpstr>
      <vt:lpstr>Presentación de PowerPoint</vt:lpstr>
      <vt:lpstr>   Se menciona lo anterior toda vez que el decreto 780 de 2016 es taxativo al mencionar las actividades que tiene que desarrollar una SLS en lo referente al componente de Auditorías para el mejoramiento de la atención en salud del SOGCS, estás son: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Yerly Cristina Cruz Acevedo</dc:creator>
  <cp:lastModifiedBy>Yerly Cristina Cruz Acevedo</cp:lastModifiedBy>
  <cp:revision>70</cp:revision>
  <dcterms:modified xsi:type="dcterms:W3CDTF">2025-05-13T15:19:38Z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94d5b9-f1e0-4020-ae25-034975a76a1a_Enabled">
    <vt:lpwstr>true</vt:lpwstr>
  </property>
  <property fmtid="{D5CDD505-2E9C-101B-9397-08002B2CF9AE}" pid="3" name="MSIP_Label_cc94d5b9-f1e0-4020-ae25-034975a76a1a_SetDate">
    <vt:lpwstr>2024-03-17T23:39:25Z</vt:lpwstr>
  </property>
  <property fmtid="{D5CDD505-2E9C-101B-9397-08002B2CF9AE}" pid="4" name="MSIP_Label_cc94d5b9-f1e0-4020-ae25-034975a76a1a_Method">
    <vt:lpwstr>Standard</vt:lpwstr>
  </property>
  <property fmtid="{D5CDD505-2E9C-101B-9397-08002B2CF9AE}" pid="5" name="MSIP_Label_cc94d5b9-f1e0-4020-ae25-034975a76a1a_Name">
    <vt:lpwstr>defa4170-0d19-0005-0004-bc88714345d2</vt:lpwstr>
  </property>
  <property fmtid="{D5CDD505-2E9C-101B-9397-08002B2CF9AE}" pid="6" name="MSIP_Label_cc94d5b9-f1e0-4020-ae25-034975a76a1a_SiteId">
    <vt:lpwstr>f3d30228-b5ea-40e1-84c3-75daf42b6b76</vt:lpwstr>
  </property>
  <property fmtid="{D5CDD505-2E9C-101B-9397-08002B2CF9AE}" pid="7" name="MSIP_Label_cc94d5b9-f1e0-4020-ae25-034975a76a1a_ActionId">
    <vt:lpwstr>61f758f9-669f-4639-b8c8-4d97e465493c</vt:lpwstr>
  </property>
  <property fmtid="{D5CDD505-2E9C-101B-9397-08002B2CF9AE}" pid="8" name="MSIP_Label_cc94d5b9-f1e0-4020-ae25-034975a76a1a_ContentBits">
    <vt:lpwstr>0</vt:lpwstr>
  </property>
</Properties>
</file>