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1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299" r:id="rId24"/>
    <p:sldId id="300" r:id="rId25"/>
    <p:sldId id="301" r:id="rId26"/>
    <p:sldId id="329" r:id="rId27"/>
    <p:sldId id="274" r:id="rId28"/>
    <p:sldId id="295" r:id="rId29"/>
    <p:sldId id="317" r:id="rId30"/>
    <p:sldId id="282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58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9769"/>
  </p:normalViewPr>
  <p:slideViewPr>
    <p:cSldViewPr snapToGrid="0" showGuides="1">
      <p:cViewPr varScale="1">
        <p:scale>
          <a:sx n="103" d="100"/>
          <a:sy n="103" d="100"/>
        </p:scale>
        <p:origin x="852" y="114"/>
      </p:cViewPr>
      <p:guideLst>
        <p:guide orient="horz" pos="663"/>
        <p:guide pos="892"/>
        <p:guide pos="74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5856B-DC91-43BE-9D6B-C57B769B115C}" type="datetimeFigureOut">
              <a:rPr lang="es-CO" smtClean="0"/>
              <a:t>10/08/2022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CFF4-6656-46E7-A2FD-A3721C24AA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37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dconlupa.com/noticias/mapa-interactivo-la-epidemia-de-coronavirus-en-tiempo-real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hlinkClick r:id="rId3"/>
              </a:rPr>
              <a:t>https://saludconlupa.com/noticias/mapa-interactivo-la-epidemia-de-coronavirus-en-tiempo-real/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5CFF4-6656-46E7-A2FD-A3721C24AA31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82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54.128 casos (5,8%).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833 muertes (4,5%).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CFF4-6656-46E7-A2FD-A3721C24AA31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390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10/08/2022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3870057"/>
            <a:ext cx="7729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SARS-COV2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Itagüí</a:t>
            </a:r>
            <a:endParaRPr lang="es-E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Agosto 2022</a:t>
            </a:r>
            <a:endParaRPr lang="es-E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Secretaría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de Salud y Protección Social</a:t>
            </a:r>
          </a:p>
          <a:p>
            <a:pPr algn="ctr"/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Subsecretaría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38100"/>
            <a:ext cx="1232380" cy="10694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68" y="1222504"/>
            <a:ext cx="9393596" cy="45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120974" cy="996747"/>
          </a:xfrm>
          <a:prstGeom prst="rect">
            <a:avLst/>
          </a:prstGeom>
        </p:spPr>
      </p:pic>
      <p:pic>
        <p:nvPicPr>
          <p:cNvPr id="9" name="image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243" y="1175657"/>
            <a:ext cx="8952043" cy="45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069458" cy="983868"/>
          </a:xfrm>
          <a:prstGeom prst="rect">
            <a:avLst/>
          </a:prstGeom>
        </p:spPr>
      </p:pic>
      <p:pic>
        <p:nvPicPr>
          <p:cNvPr id="9" name="image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0357" y="1204448"/>
            <a:ext cx="9211286" cy="45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47016" y="4230464"/>
            <a:ext cx="550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cs typeface="Arial" panose="020B0604020202020204" pitchFamily="34" charset="0"/>
              </a:rPr>
              <a:t>Vacunación Covid-19</a:t>
            </a:r>
            <a:endParaRPr lang="es-E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5057" y="582187"/>
            <a:ext cx="3646770" cy="623733"/>
          </a:xfrm>
        </p:spPr>
        <p:txBody>
          <a:bodyPr>
            <a:normAutofit/>
          </a:bodyPr>
          <a:lstStyle/>
          <a:p>
            <a:r>
              <a:rPr lang="es-CO" sz="2400" b="1" dirty="0" smtClean="0">
                <a:solidFill>
                  <a:srgbClr val="0055B2"/>
                </a:solidFill>
                <a:latin typeface="Calibri" panose="020F0502020204030204" pitchFamily="34" charset="0"/>
              </a:rPr>
              <a:t>Resolución 419 de 2022</a:t>
            </a:r>
            <a:endParaRPr lang="es-CO" sz="2400" b="1" dirty="0">
              <a:solidFill>
                <a:srgbClr val="0055B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4924" y="1524667"/>
            <a:ext cx="9572369" cy="665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s-ES" sz="2400" b="1" dirty="0">
                <a:solidFill>
                  <a:srgbClr val="0055B2"/>
                </a:solidFill>
                <a:latin typeface="Calibri" panose="020F0502020204030204" pitchFamily="34" charset="0"/>
                <a:ea typeface="+mj-ea"/>
                <a:cs typeface="+mj-cs"/>
              </a:rPr>
              <a:t>   Esquema primario </a:t>
            </a:r>
            <a:r>
              <a:rPr lang="es-ES" sz="2400" b="1" dirty="0" smtClean="0">
                <a:solidFill>
                  <a:srgbClr val="0055B2"/>
                </a:solidFill>
                <a:latin typeface="Calibri" panose="020F0502020204030204" pitchFamily="34" charset="0"/>
                <a:ea typeface="+mj-ea"/>
                <a:cs typeface="+mj-cs"/>
              </a:rPr>
              <a:t>		                          </a:t>
            </a:r>
            <a:r>
              <a:rPr lang="es-ES" sz="2400" b="1" dirty="0">
                <a:solidFill>
                  <a:srgbClr val="0055B2"/>
                </a:solidFill>
                <a:latin typeface="Calibri" panose="020F0502020204030204" pitchFamily="34" charset="0"/>
                <a:ea typeface="+mj-ea"/>
                <a:cs typeface="+mj-cs"/>
              </a:rPr>
              <a:t>Primer refuerzo</a:t>
            </a:r>
          </a:p>
          <a:p>
            <a:pPr>
              <a:spcBef>
                <a:spcPct val="0"/>
              </a:spcBef>
              <a:buNone/>
            </a:pPr>
            <a:endParaRPr lang="es-CO" sz="2400" b="1" dirty="0">
              <a:solidFill>
                <a:srgbClr val="0055B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068" t="35315" r="29594" b="22162"/>
          <a:stretch/>
        </p:blipFill>
        <p:spPr>
          <a:xfrm>
            <a:off x="6888329" y="2409688"/>
            <a:ext cx="3690551" cy="34838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4797" t="36036" r="29392" b="25525"/>
          <a:stretch/>
        </p:blipFill>
        <p:spPr>
          <a:xfrm>
            <a:off x="1408668" y="2402274"/>
            <a:ext cx="4176585" cy="34987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85202" t="45285" r="10473" b="47387"/>
          <a:stretch/>
        </p:blipFill>
        <p:spPr>
          <a:xfrm>
            <a:off x="6361108" y="1446705"/>
            <a:ext cx="527221" cy="5025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85202" t="45285" r="10473" b="47387"/>
          <a:stretch/>
        </p:blipFill>
        <p:spPr>
          <a:xfrm>
            <a:off x="1145057" y="1446705"/>
            <a:ext cx="527221" cy="5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8141" y="1825625"/>
            <a:ext cx="9597082" cy="4351338"/>
          </a:xfrm>
        </p:spPr>
        <p:txBody>
          <a:bodyPr/>
          <a:lstStyle/>
          <a:p>
            <a:pPr algn="just"/>
            <a:r>
              <a:rPr lang="es-ES" dirty="0" smtClean="0">
                <a:latin typeface="+mj-lt"/>
              </a:rPr>
              <a:t>A partir del 6 de mayo se inicia la aplicación del segundo refuerzo a mayores de 50 años.</a:t>
            </a:r>
          </a:p>
          <a:p>
            <a:pPr algn="just"/>
            <a:endParaRPr lang="es-ES" dirty="0">
              <a:latin typeface="+mj-lt"/>
            </a:endParaRPr>
          </a:p>
          <a:p>
            <a:pPr algn="just"/>
            <a:r>
              <a:rPr lang="es-CO" dirty="0">
                <a:latin typeface="+mj-lt"/>
              </a:rPr>
              <a:t>P</a:t>
            </a:r>
            <a:r>
              <a:rPr lang="es-CO" dirty="0" smtClean="0">
                <a:latin typeface="+mj-lt"/>
              </a:rPr>
              <a:t>odrá </a:t>
            </a:r>
            <a:r>
              <a:rPr lang="es-CO" dirty="0">
                <a:latin typeface="+mj-lt"/>
              </a:rPr>
              <a:t>ser recibido a partir del cuarto (4) mes de haber recibido el primer refuerzo o tercera dosis. </a:t>
            </a:r>
            <a:endParaRPr lang="es-CO" dirty="0" smtClean="0">
              <a:latin typeface="+mj-lt"/>
            </a:endParaRP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pPr marL="0" indent="0">
              <a:buNone/>
            </a:pPr>
            <a:r>
              <a:rPr lang="es-ES" dirty="0" smtClean="0">
                <a:latin typeface="+mj-lt"/>
              </a:rPr>
              <a:t>                    </a:t>
            </a:r>
            <a:r>
              <a:rPr lang="es-ES" b="1" dirty="0" smtClean="0">
                <a:solidFill>
                  <a:srgbClr val="0055B2"/>
                </a:solidFill>
                <a:latin typeface="+mj-lt"/>
              </a:rPr>
              <a:t>Vacuna</a:t>
            </a:r>
            <a:r>
              <a:rPr lang="es-ES" dirty="0" smtClean="0">
                <a:latin typeface="+mj-lt"/>
              </a:rPr>
              <a:t>: </a:t>
            </a:r>
            <a:r>
              <a:rPr lang="es-CO" dirty="0">
                <a:latin typeface="+mj-lt"/>
              </a:rPr>
              <a:t>plataforma </a:t>
            </a:r>
            <a:r>
              <a:rPr lang="es-CO" dirty="0" err="1">
                <a:latin typeface="+mj-lt"/>
              </a:rPr>
              <a:t>mRNA</a:t>
            </a:r>
            <a:endParaRPr lang="es-ES" dirty="0" smtClean="0">
              <a:latin typeface="+mj-lt"/>
            </a:endParaRPr>
          </a:p>
          <a:p>
            <a:endParaRPr lang="es-CO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5202" t="45285" r="10473" b="47387"/>
          <a:stretch/>
        </p:blipFill>
        <p:spPr>
          <a:xfrm>
            <a:off x="1664650" y="4667699"/>
            <a:ext cx="798462" cy="7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2724" y="365125"/>
            <a:ext cx="6046573" cy="13255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55B2"/>
                </a:solidFill>
                <a:latin typeface="+mn-lt"/>
              </a:rPr>
              <a:t>Segundo refuerzo personas entre 18 y 49 años</a:t>
            </a:r>
            <a:endParaRPr lang="es-CO" sz="2800" b="1" dirty="0">
              <a:solidFill>
                <a:srgbClr val="0055B2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1004" y="1825625"/>
            <a:ext cx="1000279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 smtClean="0">
                <a:latin typeface="+mj-lt"/>
              </a:rPr>
              <a:t> Trasplante </a:t>
            </a:r>
            <a:r>
              <a:rPr lang="es-CO" sz="2000" dirty="0">
                <a:latin typeface="+mj-lt"/>
              </a:rPr>
              <a:t>de </a:t>
            </a:r>
            <a:r>
              <a:rPr lang="es-CO" sz="2000" dirty="0" smtClean="0">
                <a:latin typeface="+mj-lt"/>
              </a:rPr>
              <a:t>corazón, riñón, páncreas, pulmón, intestino, hígado, médula </a:t>
            </a:r>
            <a:r>
              <a:rPr lang="es-CO" sz="2000" dirty="0">
                <a:latin typeface="+mj-lt"/>
              </a:rPr>
              <a:t>ósea en los 2 años anteriores o que reciben tratamiento de </a:t>
            </a:r>
            <a:r>
              <a:rPr lang="es-CO" sz="2000" dirty="0" smtClean="0">
                <a:latin typeface="+mj-lt"/>
              </a:rPr>
              <a:t>inmunosupresión.</a:t>
            </a:r>
          </a:p>
          <a:p>
            <a:pPr marL="0" indent="0" algn="just">
              <a:buNone/>
            </a:pPr>
            <a:endParaRPr lang="es-CO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es-CO" sz="2000" dirty="0" smtClean="0">
                <a:latin typeface="+mj-lt"/>
              </a:rPr>
              <a:t>Leucemia, Mieloma, Linfoma, Síndrome </a:t>
            </a:r>
            <a:r>
              <a:rPr lang="es-CO" sz="2000" dirty="0" err="1" smtClean="0">
                <a:latin typeface="+mj-lt"/>
              </a:rPr>
              <a:t>mielodisplásico</a:t>
            </a:r>
            <a:r>
              <a:rPr lang="es-CO" sz="2000" dirty="0" smtClean="0">
                <a:latin typeface="+mj-lt"/>
              </a:rPr>
              <a:t> en quimioterapia.</a:t>
            </a:r>
          </a:p>
          <a:p>
            <a:pPr marL="0" indent="0" algn="just">
              <a:buNone/>
            </a:pPr>
            <a:endParaRPr lang="es-CO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es-CO" sz="2000" dirty="0" smtClean="0">
                <a:latin typeface="+mj-lt"/>
              </a:rPr>
              <a:t>Pacientes </a:t>
            </a:r>
            <a:r>
              <a:rPr lang="es-CO" sz="2000" dirty="0">
                <a:latin typeface="+mj-lt"/>
              </a:rPr>
              <a:t>con enfermedades autoinmunes como artritis reumatoide, lupus eritematoso sistémico o esclerosis múltiple que reciben tratamiento inmunosupresor y otras enfermedades que usen: </a:t>
            </a:r>
            <a:r>
              <a:rPr lang="es-CO" sz="2000" dirty="0" err="1">
                <a:latin typeface="+mj-lt"/>
              </a:rPr>
              <a:t>alemtuzumab</a:t>
            </a:r>
            <a:r>
              <a:rPr lang="es-CO" sz="2000" dirty="0">
                <a:latin typeface="+mj-lt"/>
              </a:rPr>
              <a:t>, </a:t>
            </a:r>
            <a:r>
              <a:rPr lang="es-CO" sz="2000" dirty="0" err="1">
                <a:latin typeface="+mj-lt"/>
              </a:rPr>
              <a:t>abatacept</a:t>
            </a:r>
            <a:r>
              <a:rPr lang="es-CO" sz="2000" dirty="0">
                <a:latin typeface="+mj-lt"/>
              </a:rPr>
              <a:t>, </a:t>
            </a:r>
            <a:r>
              <a:rPr lang="es-CO" sz="2000" dirty="0" err="1">
                <a:latin typeface="+mj-lt"/>
              </a:rPr>
              <a:t>belatacept</a:t>
            </a:r>
            <a:r>
              <a:rPr lang="es-CO" sz="2000" dirty="0">
                <a:latin typeface="+mj-lt"/>
              </a:rPr>
              <a:t>, </a:t>
            </a:r>
            <a:r>
              <a:rPr lang="es-CO" sz="2000" dirty="0" err="1">
                <a:latin typeface="+mj-lt"/>
              </a:rPr>
              <a:t>obinutuzumab</a:t>
            </a:r>
            <a:r>
              <a:rPr lang="es-CO" sz="2000" dirty="0">
                <a:latin typeface="+mj-lt"/>
              </a:rPr>
              <a:t>, </a:t>
            </a:r>
            <a:r>
              <a:rPr lang="es-CO" sz="2000" dirty="0" err="1">
                <a:latin typeface="+mj-lt"/>
              </a:rPr>
              <a:t>rituximab</a:t>
            </a:r>
            <a:r>
              <a:rPr lang="es-CO" sz="2000" dirty="0">
                <a:latin typeface="+mj-lt"/>
              </a:rPr>
              <a:t>, </a:t>
            </a:r>
            <a:r>
              <a:rPr lang="es-CO" sz="2000" dirty="0" err="1">
                <a:latin typeface="+mj-lt"/>
              </a:rPr>
              <a:t>fingolimod</a:t>
            </a:r>
            <a:r>
              <a:rPr lang="es-CO" sz="2000" dirty="0">
                <a:latin typeface="+mj-lt"/>
              </a:rPr>
              <a:t>, </a:t>
            </a:r>
            <a:r>
              <a:rPr lang="es-CO" sz="2000" dirty="0" err="1">
                <a:latin typeface="+mj-lt"/>
              </a:rPr>
              <a:t>ocrelizumab</a:t>
            </a:r>
            <a:r>
              <a:rPr lang="es-CO" sz="2000" dirty="0">
                <a:latin typeface="+mj-lt"/>
              </a:rPr>
              <a:t>, </a:t>
            </a:r>
            <a:r>
              <a:rPr lang="es-CO" sz="2000" dirty="0" err="1">
                <a:latin typeface="+mj-lt"/>
              </a:rPr>
              <a:t>antimetabolicos</a:t>
            </a:r>
            <a:r>
              <a:rPr lang="es-CO" sz="2000" dirty="0">
                <a:latin typeface="+mj-lt"/>
              </a:rPr>
              <a:t> e inhibidores de la </a:t>
            </a:r>
            <a:r>
              <a:rPr lang="es-CO" sz="2000" dirty="0" err="1">
                <a:latin typeface="+mj-lt"/>
              </a:rPr>
              <a:t>calcineurina</a:t>
            </a:r>
            <a:r>
              <a:rPr lang="es-CO" sz="2000" dirty="0">
                <a:latin typeface="+mj-lt"/>
              </a:rPr>
              <a:t> en último </a:t>
            </a:r>
            <a:r>
              <a:rPr lang="es-CO" sz="2000" dirty="0" smtClean="0">
                <a:latin typeface="+mj-lt"/>
              </a:rPr>
              <a:t>año.</a:t>
            </a:r>
          </a:p>
          <a:p>
            <a:pPr marL="0" indent="0" algn="just">
              <a:buNone/>
            </a:pPr>
            <a:endParaRPr lang="es-CO" sz="2000" dirty="0">
              <a:latin typeface="+mj-lt"/>
            </a:endParaRPr>
          </a:p>
          <a:p>
            <a:pPr marL="0" indent="0" algn="just">
              <a:buNone/>
            </a:pPr>
            <a:r>
              <a:rPr lang="es-CO" sz="2000" dirty="0" err="1" smtClean="0">
                <a:latin typeface="+mj-lt"/>
              </a:rPr>
              <a:t>lnmunodeficiencias</a:t>
            </a:r>
            <a:r>
              <a:rPr lang="es-CO" sz="2000" dirty="0" smtClean="0">
                <a:latin typeface="+mj-lt"/>
              </a:rPr>
              <a:t> </a:t>
            </a:r>
            <a:r>
              <a:rPr lang="es-CO" sz="2000" dirty="0">
                <a:latin typeface="+mj-lt"/>
              </a:rPr>
              <a:t>primarias </a:t>
            </a:r>
            <a:r>
              <a:rPr lang="es-CO" sz="2000" dirty="0" smtClean="0">
                <a:latin typeface="+mj-lt"/>
              </a:rPr>
              <a:t>y </a:t>
            </a:r>
            <a:r>
              <a:rPr lang="es-CO" sz="2000" dirty="0">
                <a:latin typeface="+mj-lt"/>
              </a:rPr>
              <a:t>pacientes con inmunosupresión severa, como anti-CD </a:t>
            </a:r>
            <a:r>
              <a:rPr lang="es-CO" sz="2000" dirty="0" smtClean="0">
                <a:latin typeface="+mj-lt"/>
              </a:rPr>
              <a:t>20.</a:t>
            </a:r>
            <a:endParaRPr lang="es-CO" sz="20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5202" t="45285" r="10473" b="47387"/>
          <a:stretch/>
        </p:blipFill>
        <p:spPr>
          <a:xfrm>
            <a:off x="932322" y="1756590"/>
            <a:ext cx="540804" cy="5154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5202" t="45285" r="10473" b="47387"/>
          <a:stretch/>
        </p:blipFill>
        <p:spPr>
          <a:xfrm>
            <a:off x="840731" y="2826827"/>
            <a:ext cx="540804" cy="5154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85202" t="45285" r="10473" b="47387"/>
          <a:stretch/>
        </p:blipFill>
        <p:spPr>
          <a:xfrm>
            <a:off x="840731" y="3709048"/>
            <a:ext cx="540804" cy="5154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85202" t="45285" r="10473" b="47387"/>
          <a:stretch/>
        </p:blipFill>
        <p:spPr>
          <a:xfrm>
            <a:off x="840731" y="5294742"/>
            <a:ext cx="540804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95" t="28092" r="21993" b="31394"/>
          <a:stretch/>
        </p:blipFill>
        <p:spPr>
          <a:xfrm>
            <a:off x="1874982" y="1625040"/>
            <a:ext cx="8455267" cy="467552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02724" y="365125"/>
            <a:ext cx="6046573" cy="13255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55B2"/>
                </a:solidFill>
                <a:latin typeface="+mn-lt"/>
              </a:rPr>
              <a:t>Mortalidad por Covid</a:t>
            </a:r>
            <a:r>
              <a:rPr lang="es-ES" sz="2800" b="1" dirty="0">
                <a:solidFill>
                  <a:srgbClr val="0055B2"/>
                </a:solidFill>
                <a:latin typeface="+mn-lt"/>
              </a:rPr>
              <a:t>-</a:t>
            </a:r>
            <a:r>
              <a:rPr lang="es-ES" sz="2800" b="1" dirty="0" smtClean="0">
                <a:solidFill>
                  <a:srgbClr val="0055B2"/>
                </a:solidFill>
                <a:latin typeface="+mn-lt"/>
              </a:rPr>
              <a:t>19 según esquema de vacunación</a:t>
            </a:r>
            <a:endParaRPr lang="es-CO" sz="2800" b="1" dirty="0">
              <a:solidFill>
                <a:srgbClr val="0055B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458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689" t="27388" r="15540" b="21922"/>
          <a:stretch/>
        </p:blipFill>
        <p:spPr>
          <a:xfrm>
            <a:off x="1985320" y="2011966"/>
            <a:ext cx="8007178" cy="4326544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984548" y="686403"/>
            <a:ext cx="6044325" cy="88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55B2"/>
                </a:solidFill>
                <a:ea typeface="+mj-ea"/>
                <a:cs typeface="+mj-cs"/>
              </a:defRPr>
            </a:lvl1pPr>
          </a:lstStyle>
          <a:p>
            <a:r>
              <a:rPr lang="es-ES" dirty="0"/>
              <a:t>Mortalidad y hospitalización por edad, según esquema de vacunacion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56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9;p3">
            <a:extLst>
              <a:ext uri="{FF2B5EF4-FFF2-40B4-BE49-F238E27FC236}">
                <a16:creationId xmlns="" xmlns:a16="http://schemas.microsoft.com/office/drawing/2014/main" id="{C599DB44-52FB-9F47-A9C2-191F785A56FF}"/>
              </a:ext>
            </a:extLst>
          </p:cNvPr>
          <p:cNvSpPr txBox="1"/>
          <p:nvPr/>
        </p:nvSpPr>
        <p:spPr>
          <a:xfrm>
            <a:off x="589156" y="825686"/>
            <a:ext cx="4358538" cy="4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55B2"/>
                </a:solidFill>
                <a:ea typeface="+mj-ea"/>
                <a:cs typeface="+mj-cs"/>
              </a:defRPr>
            </a:lvl1pPr>
          </a:lstStyle>
          <a:p>
            <a:r>
              <a:rPr lang="es-ES" dirty="0">
                <a:sym typeface="Calibri"/>
              </a:rPr>
              <a:t>Vacunación en Antioquia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6" y="2188119"/>
            <a:ext cx="11207393" cy="34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4211803"/>
            <a:ext cx="772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cs typeface="Arial" panose="020B0604020202020204" pitchFamily="34" charset="0"/>
              </a:rPr>
              <a:t>Protocolos de bioseguridad Covid-19</a:t>
            </a:r>
            <a:endParaRPr lang="es-E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3">
            <a:extLst>
              <a:ext uri="{FF2B5EF4-FFF2-40B4-BE49-F238E27FC236}">
                <a16:creationId xmlns="" xmlns:a16="http://schemas.microsoft.com/office/drawing/2014/main" id="{C599DB44-52FB-9F47-A9C2-191F785A56FF}"/>
              </a:ext>
            </a:extLst>
          </p:cNvPr>
          <p:cNvSpPr txBox="1"/>
          <p:nvPr/>
        </p:nvSpPr>
        <p:spPr>
          <a:xfrm>
            <a:off x="589156" y="825686"/>
            <a:ext cx="4358538" cy="48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55B2"/>
                </a:solidFill>
                <a:ea typeface="+mj-ea"/>
                <a:cs typeface="+mj-cs"/>
              </a:defRPr>
            </a:lvl1pPr>
          </a:lstStyle>
          <a:p>
            <a:r>
              <a:rPr lang="es-ES" dirty="0">
                <a:sym typeface="Calibri"/>
              </a:rPr>
              <a:t>Vacunación en Antioquia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6" y="2219408"/>
            <a:ext cx="11092771" cy="34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8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69393E2B-50FF-C849-A819-F220C5A1C110}"/>
              </a:ext>
            </a:extLst>
          </p:cNvPr>
          <p:cNvSpPr/>
          <p:nvPr/>
        </p:nvSpPr>
        <p:spPr>
          <a:xfrm>
            <a:off x="964135" y="649982"/>
            <a:ext cx="2444387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2800" b="1" dirty="0">
                <a:solidFill>
                  <a:srgbClr val="0055B2"/>
                </a:solidFill>
                <a:ea typeface="+mj-ea"/>
                <a:cs typeface="+mj-cs"/>
              </a:rPr>
              <a:t>Dosis aplicadas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73091" y="2350530"/>
            <a:ext cx="5258237" cy="25816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2800" b="1" dirty="0" smtClean="0">
                <a:solidFill>
                  <a:srgbClr val="0055B2"/>
                </a:solidFill>
                <a:latin typeface="+mn-lt"/>
              </a:rPr>
              <a:t>296 </a:t>
            </a:r>
            <a:r>
              <a:rPr lang="es-CO" sz="2800" b="1" dirty="0">
                <a:solidFill>
                  <a:srgbClr val="0055B2"/>
                </a:solidFill>
                <a:latin typeface="+mn-lt"/>
              </a:rPr>
              <a:t>dosis diarias en </a:t>
            </a:r>
            <a:r>
              <a:rPr lang="es-CO" sz="2800" b="1" dirty="0" smtClean="0">
                <a:solidFill>
                  <a:srgbClr val="0055B2"/>
                </a:solidFill>
                <a:latin typeface="+mn-lt"/>
              </a:rPr>
              <a:t>promedio</a:t>
            </a:r>
            <a:br>
              <a:rPr lang="es-CO" sz="2800" b="1" dirty="0" smtClean="0">
                <a:solidFill>
                  <a:srgbClr val="0055B2"/>
                </a:solidFill>
                <a:latin typeface="+mn-lt"/>
              </a:rPr>
            </a:br>
            <a:r>
              <a:rPr lang="es-CO" sz="2800" b="1" dirty="0">
                <a:solidFill>
                  <a:srgbClr val="0055B2"/>
                </a:solidFill>
                <a:latin typeface="+mn-lt"/>
              </a:rPr>
              <a:t/>
            </a:r>
            <a:br>
              <a:rPr lang="es-CO" sz="2800" b="1" dirty="0">
                <a:solidFill>
                  <a:srgbClr val="0055B2"/>
                </a:solidFill>
                <a:latin typeface="+mn-lt"/>
              </a:rPr>
            </a:br>
            <a:r>
              <a:rPr lang="es-CO" sz="2800" b="1" dirty="0" smtClean="0">
                <a:solidFill>
                  <a:srgbClr val="0055B2"/>
                </a:solidFill>
                <a:latin typeface="+mn-lt"/>
              </a:rPr>
              <a:t>79% refuerzos</a:t>
            </a:r>
            <a:endParaRPr lang="es-CO" sz="2800" b="1" dirty="0">
              <a:solidFill>
                <a:srgbClr val="0055B2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09" y="1377056"/>
            <a:ext cx="2572521" cy="51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8812" y="911319"/>
            <a:ext cx="3982933" cy="7050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rgbClr val="0055B2"/>
                </a:solidFill>
                <a:latin typeface="+mn-lt"/>
              </a:rPr>
              <a:t>IPS VACUNADORAS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70903"/>
              </p:ext>
            </p:extLst>
          </p:nvPr>
        </p:nvGraphicFramePr>
        <p:xfrm>
          <a:off x="2661916" y="2763203"/>
          <a:ext cx="8089557" cy="225265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22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9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8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87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IPS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effectLst/>
                          <a:latin typeface="+mj-lt"/>
                        </a:rPr>
                        <a:t>DIRECCIÓN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HORARIOS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7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ESE Hospital del Sur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err="1">
                          <a:effectLst/>
                          <a:latin typeface="+mj-lt"/>
                        </a:rPr>
                        <a:t>Cll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 33 50ª 25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Lunes a 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viernes</a:t>
                      </a:r>
                      <a:r>
                        <a:rPr lang="es-CO" sz="1600" u="none" strike="noStrike" baseline="0" dirty="0" smtClean="0">
                          <a:effectLst/>
                          <a:latin typeface="+mj-lt"/>
                        </a:rPr>
                        <a:t> 7: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00am 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a 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3:00 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pm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7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IPS </a:t>
                      </a:r>
                      <a:r>
                        <a:rPr lang="es-CO" sz="1600" u="none" strike="noStrike" dirty="0" err="1">
                          <a:effectLst/>
                          <a:latin typeface="+mj-lt"/>
                        </a:rPr>
                        <a:t>Cobersalud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                 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err="1" smtClean="0">
                          <a:effectLst/>
                          <a:latin typeface="+mj-lt"/>
                        </a:rPr>
                        <a:t>Cra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50ª 36-90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Lunes a viernes</a:t>
                      </a:r>
                      <a:r>
                        <a:rPr lang="es-CO" sz="1600" u="none" strike="noStrike" baseline="0" dirty="0" smtClean="0">
                          <a:effectLst/>
                          <a:latin typeface="+mj-lt"/>
                        </a:rPr>
                        <a:t> 8: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00am a 3:00 pm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7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IPS </a:t>
                      </a:r>
                      <a:r>
                        <a:rPr lang="es-CO" sz="1600" u="none" strike="noStrike" dirty="0" err="1">
                          <a:effectLst/>
                          <a:latin typeface="+mj-lt"/>
                        </a:rPr>
                        <a:t>Humanitas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  <a:latin typeface="+mj-lt"/>
                        </a:rPr>
                        <a:t>Cll 39 49-37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Lunes a viernes</a:t>
                      </a:r>
                      <a:r>
                        <a:rPr lang="es-CO" sz="1600" u="none" strike="noStrike" baseline="0" dirty="0" smtClean="0">
                          <a:effectLst/>
                          <a:latin typeface="+mj-lt"/>
                        </a:rPr>
                        <a:t> 7: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00am a 3:00 pm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7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CIS Comfama 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Itagüí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err="1">
                          <a:effectLst/>
                          <a:latin typeface="+mj-lt"/>
                        </a:rPr>
                        <a:t>Cll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 54 52-15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Lunes a viernes</a:t>
                      </a:r>
                      <a:r>
                        <a:rPr lang="es-CO" sz="1600" u="none" strike="noStrike" baseline="0" dirty="0" smtClean="0">
                          <a:effectLst/>
                          <a:latin typeface="+mj-lt"/>
                        </a:rPr>
                        <a:t> 7: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00am a 3:00 pm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7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Promedan </a:t>
                      </a:r>
                      <a:r>
                        <a:rPr lang="es-CO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Itagüí</a:t>
                      </a:r>
                      <a:endParaRPr lang="es-CO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err="1" smtClean="0">
                          <a:effectLst/>
                          <a:latin typeface="+mj-lt"/>
                        </a:rPr>
                        <a:t>Cra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49 #45-35</a:t>
                      </a:r>
                      <a:endParaRPr lang="es-CO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Lunes a viernes</a:t>
                      </a:r>
                      <a:r>
                        <a:rPr lang="es-CO" sz="1600" u="none" strike="noStrike" baseline="0" dirty="0" smtClean="0">
                          <a:effectLst/>
                          <a:latin typeface="+mj-lt"/>
                        </a:rPr>
                        <a:t> 8: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00am a 3:00 pm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26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Vacunación contra COVID-19, Antioquia</a:t>
            </a:r>
          </a:p>
          <a:p>
            <a:r>
              <a:rPr lang="es-ES" sz="12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23/05/2022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FE70E19-17FC-3447-7E9D-32D8FD7B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78" y="2161721"/>
            <a:ext cx="8494043" cy="38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8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Vacunación contra COVID-19, Antioquia</a:t>
            </a:r>
          </a:p>
          <a:p>
            <a:r>
              <a:rPr lang="es-ES" sz="12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23/05/2022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76952C7-C8ED-A4F1-BA23-06B6FF3B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30" y="2093473"/>
            <a:ext cx="989074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Vacunación contra COVID-19, Antioquia</a:t>
            </a:r>
          </a:p>
          <a:p>
            <a:r>
              <a:rPr lang="es-ES" sz="12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23/05/2022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F1684F6-6D93-20D1-062A-C5E09D81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2641600"/>
            <a:ext cx="11929161" cy="29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4211803"/>
            <a:ext cx="772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cs typeface="Arial" panose="020B0604020202020204" pitchFamily="34" charset="0"/>
              </a:rPr>
              <a:t>Estadísticas Covid-19</a:t>
            </a:r>
            <a:endParaRPr lang="es-E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782" y="1950682"/>
            <a:ext cx="5514108" cy="399125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5584" y="828681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Colombia</a:t>
            </a:r>
          </a:p>
          <a:p>
            <a:r>
              <a:rPr lang="es-ES" sz="12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</a:t>
            </a:r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31/05/2022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44072" y="2230281"/>
            <a:ext cx="3833091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CO" dirty="0">
                <a:latin typeface="+mj-lt"/>
              </a:rPr>
              <a:t>Con corte al </a:t>
            </a:r>
            <a:r>
              <a:rPr lang="es-CO" dirty="0" smtClean="0">
                <a:latin typeface="+mj-lt"/>
              </a:rPr>
              <a:t>31 </a:t>
            </a:r>
            <a:r>
              <a:rPr lang="es-CO" dirty="0">
                <a:latin typeface="+mj-lt"/>
              </a:rPr>
              <a:t>de mayo de 2022, el Instituto Nacional de Salud ha confirmado:</a:t>
            </a:r>
          </a:p>
          <a:p>
            <a:pPr algn="just"/>
            <a:endParaRPr lang="es-CO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+mj-lt"/>
              </a:rPr>
              <a:t>6.278.998</a:t>
            </a:r>
            <a:r>
              <a:rPr lang="es-CO" dirty="0" smtClean="0">
                <a:latin typeface="+mj-lt"/>
              </a:rPr>
              <a:t> </a:t>
            </a:r>
            <a:r>
              <a:rPr lang="es-CO" dirty="0">
                <a:latin typeface="+mj-lt"/>
              </a:rPr>
              <a:t>casos distribuidos en 33 entidades territoriales.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+mj-lt"/>
              </a:rPr>
              <a:t>141.075</a:t>
            </a:r>
            <a:r>
              <a:rPr lang="es-CO" dirty="0" smtClean="0">
                <a:latin typeface="+mj-lt"/>
              </a:rPr>
              <a:t> </a:t>
            </a:r>
            <a:r>
              <a:rPr lang="es-CO" dirty="0">
                <a:latin typeface="+mj-lt"/>
              </a:rPr>
              <a:t>muertes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+mj-lt"/>
              </a:rPr>
              <a:t>80.150</a:t>
            </a:r>
            <a:r>
              <a:rPr lang="es-CO" dirty="0" smtClean="0">
                <a:latin typeface="+mj-lt"/>
              </a:rPr>
              <a:t> </a:t>
            </a:r>
            <a:r>
              <a:rPr lang="es-CO" dirty="0">
                <a:latin typeface="+mj-lt"/>
              </a:rPr>
              <a:t>casos </a:t>
            </a:r>
            <a:r>
              <a:rPr lang="es-CO" dirty="0" smtClean="0">
                <a:latin typeface="+mj-lt"/>
              </a:rPr>
              <a:t>en los últimos 28 días.</a:t>
            </a:r>
            <a:endParaRPr lang="es-CO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+mj-lt"/>
              </a:rPr>
              <a:t>873</a:t>
            </a:r>
            <a:r>
              <a:rPr lang="es-CO" dirty="0" smtClean="0">
                <a:latin typeface="+mj-lt"/>
              </a:rPr>
              <a:t> </a:t>
            </a:r>
            <a:r>
              <a:rPr lang="es-CO" dirty="0">
                <a:latin typeface="+mj-lt"/>
              </a:rPr>
              <a:t>muertes en los últimos 28 </a:t>
            </a:r>
            <a:r>
              <a:rPr lang="es-CO" dirty="0" smtClean="0">
                <a:latin typeface="+mj-lt"/>
              </a:rPr>
              <a:t>días</a:t>
            </a:r>
            <a:r>
              <a:rPr lang="es-CO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0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64393" y="3512599"/>
            <a:ext cx="3983264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+mj-lt"/>
              </a:rPr>
              <a:t>940.118</a:t>
            </a:r>
            <a:endParaRPr lang="es-CO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+mj-lt"/>
              </a:rPr>
              <a:t>18.459 </a:t>
            </a:r>
            <a:r>
              <a:rPr lang="es-CO" dirty="0">
                <a:latin typeface="+mj-lt"/>
              </a:rPr>
              <a:t>muertes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Incidencia </a:t>
            </a:r>
            <a:r>
              <a:rPr lang="es-CO" b="1" dirty="0" smtClean="0">
                <a:latin typeface="+mj-lt"/>
              </a:rPr>
              <a:t>27 casos </a:t>
            </a:r>
            <a:r>
              <a:rPr lang="es-CO" b="1" dirty="0">
                <a:latin typeface="+mj-lt"/>
              </a:rPr>
              <a:t>por 100. 000 habitantes </a:t>
            </a:r>
            <a:r>
              <a:rPr lang="es-CO" dirty="0">
                <a:latin typeface="+mj-lt"/>
              </a:rPr>
              <a:t>y acumulada de </a:t>
            </a:r>
            <a:r>
              <a:rPr lang="es-CO" b="1" dirty="0" smtClean="0">
                <a:latin typeface="+mj-lt"/>
              </a:rPr>
              <a:t>13.968 </a:t>
            </a:r>
            <a:r>
              <a:rPr lang="es-CO" b="1" dirty="0">
                <a:latin typeface="+mj-lt"/>
              </a:rPr>
              <a:t>casos por 100. 000 habitantes</a:t>
            </a:r>
            <a:r>
              <a:rPr lang="es-CO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Una mortalidad de </a:t>
            </a:r>
            <a:r>
              <a:rPr lang="es-CO" dirty="0" smtClean="0">
                <a:latin typeface="+mj-lt"/>
              </a:rPr>
              <a:t>274,27 </a:t>
            </a:r>
            <a:r>
              <a:rPr lang="es-CO" dirty="0">
                <a:latin typeface="+mj-lt"/>
              </a:rPr>
              <a:t>muertes por cada 100 .000 habitantes.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Letalidad de </a:t>
            </a:r>
            <a:r>
              <a:rPr lang="es-CO" dirty="0" smtClean="0">
                <a:latin typeface="+mj-lt"/>
              </a:rPr>
              <a:t>1,96%.</a:t>
            </a:r>
            <a:endParaRPr lang="es-CO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667E8BD-551D-19D9-6ADD-252F59B2D773}"/>
              </a:ext>
            </a:extLst>
          </p:cNvPr>
          <p:cNvSpPr txBox="1"/>
          <p:nvPr/>
        </p:nvSpPr>
        <p:spPr>
          <a:xfrm>
            <a:off x="1416050" y="2120294"/>
            <a:ext cx="8228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latin typeface="+mj-lt"/>
              </a:rPr>
              <a:t>Con corte al </a:t>
            </a:r>
            <a:r>
              <a:rPr lang="es-CO" sz="2000" dirty="0" smtClean="0">
                <a:latin typeface="+mj-lt"/>
              </a:rPr>
              <a:t>4 de agosto de </a:t>
            </a:r>
            <a:r>
              <a:rPr lang="es-CO" sz="2000" dirty="0">
                <a:latin typeface="+mj-lt"/>
              </a:rPr>
              <a:t>2022, el Instituto Nacional de Salud ha confirmado: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4E6944C-9F57-391C-44B9-D58B3CF30B73}"/>
              </a:ext>
            </a:extLst>
          </p:cNvPr>
          <p:cNvSpPr/>
          <p:nvPr/>
        </p:nvSpPr>
        <p:spPr>
          <a:xfrm>
            <a:off x="7439480" y="3512599"/>
            <a:ext cx="3858984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+mj-lt"/>
              </a:rPr>
              <a:t>54.365 casos.</a:t>
            </a:r>
            <a:endParaRPr lang="es-CO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+mj-lt"/>
              </a:rPr>
              <a:t>833 muertes.</a:t>
            </a:r>
            <a:endParaRPr lang="es-CO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Incidencia </a:t>
            </a:r>
            <a:r>
              <a:rPr lang="es-CO" b="1" dirty="0" smtClean="0">
                <a:latin typeface="+mj-lt"/>
              </a:rPr>
              <a:t>11 </a:t>
            </a:r>
            <a:r>
              <a:rPr lang="es-CO" b="1" dirty="0">
                <a:latin typeface="+mj-lt"/>
              </a:rPr>
              <a:t>casos por 100. 000 habitantes</a:t>
            </a:r>
            <a:r>
              <a:rPr lang="es-CO" dirty="0">
                <a:latin typeface="+mj-lt"/>
              </a:rPr>
              <a:t> y acumulada de </a:t>
            </a:r>
            <a:r>
              <a:rPr lang="es-CO" b="1" dirty="0" smtClean="0">
                <a:latin typeface="+mj-lt"/>
              </a:rPr>
              <a:t>18.600 </a:t>
            </a:r>
            <a:r>
              <a:rPr lang="es-CO" b="1" dirty="0">
                <a:latin typeface="+mj-lt"/>
              </a:rPr>
              <a:t>casos por 100. 000 habitantes</a:t>
            </a:r>
            <a:r>
              <a:rPr lang="es-CO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Una mortalidad de </a:t>
            </a:r>
            <a:r>
              <a:rPr lang="es-CO" dirty="0" smtClean="0">
                <a:latin typeface="+mj-lt"/>
              </a:rPr>
              <a:t>285,01 </a:t>
            </a:r>
            <a:r>
              <a:rPr lang="es-CO" dirty="0">
                <a:latin typeface="+mj-lt"/>
              </a:rPr>
              <a:t>muertes por cada 100 .000 habitantes.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Letalidad de </a:t>
            </a:r>
            <a:r>
              <a:rPr lang="es-CO" dirty="0" smtClean="0">
                <a:latin typeface="+mj-lt"/>
              </a:rPr>
              <a:t>1,53%.</a:t>
            </a:r>
            <a:endParaRPr lang="es-CO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628BE6-599A-4B8A-2C7D-772E5BF78BED}"/>
              </a:ext>
            </a:extLst>
          </p:cNvPr>
          <p:cNvSpPr txBox="1"/>
          <p:nvPr/>
        </p:nvSpPr>
        <p:spPr>
          <a:xfrm>
            <a:off x="3195070" y="2895735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Antioquia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C1FB90E-1380-F5B7-A746-2CD2BF85458D}"/>
              </a:ext>
            </a:extLst>
          </p:cNvPr>
          <p:cNvSpPr txBox="1"/>
          <p:nvPr/>
        </p:nvSpPr>
        <p:spPr>
          <a:xfrm>
            <a:off x="8894021" y="2895735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Itagüí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Antioquia vs.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Antioquia vs.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6CC9BEE-12E7-3B0E-1952-D9B6F5669D3F}"/>
              </a:ext>
            </a:extLst>
          </p:cNvPr>
          <p:cNvSpPr txBox="1"/>
          <p:nvPr/>
        </p:nvSpPr>
        <p:spPr>
          <a:xfrm>
            <a:off x="2621013" y="3154881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Antioquia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A443D6B-2F5F-FF07-BE58-936B398CA151}"/>
              </a:ext>
            </a:extLst>
          </p:cNvPr>
          <p:cNvSpPr txBox="1"/>
          <p:nvPr/>
        </p:nvSpPr>
        <p:spPr>
          <a:xfrm>
            <a:off x="2820837" y="4973495"/>
            <a:ext cx="722262" cy="37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Itagüí</a:t>
            </a:r>
            <a:endParaRPr lang="es-CO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A4C14504-30CF-A8A7-45A1-D5341FC9CEE4}"/>
              </a:ext>
            </a:extLst>
          </p:cNvPr>
          <p:cNvCxnSpPr>
            <a:cxnSpLocks/>
          </p:cNvCxnSpPr>
          <p:nvPr/>
        </p:nvCxnSpPr>
        <p:spPr>
          <a:xfrm>
            <a:off x="2001610" y="4005868"/>
            <a:ext cx="9449625" cy="0"/>
          </a:xfrm>
          <a:prstGeom prst="line">
            <a:avLst/>
          </a:prstGeom>
          <a:ln>
            <a:solidFill>
              <a:srgbClr val="0055B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A4C14504-30CF-A8A7-45A1-D5341FC9CEE4}"/>
              </a:ext>
            </a:extLst>
          </p:cNvPr>
          <p:cNvCxnSpPr>
            <a:cxnSpLocks/>
          </p:cNvCxnSpPr>
          <p:nvPr/>
        </p:nvCxnSpPr>
        <p:spPr>
          <a:xfrm>
            <a:off x="2001610" y="4452373"/>
            <a:ext cx="9449625" cy="0"/>
          </a:xfrm>
          <a:prstGeom prst="line">
            <a:avLst/>
          </a:prstGeom>
          <a:ln>
            <a:solidFill>
              <a:srgbClr val="0055B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78" y="4487523"/>
            <a:ext cx="5938098" cy="13319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878" y="2628591"/>
            <a:ext cx="5938098" cy="13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80364"/>
            <a:ext cx="12192000" cy="1177636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21033" y="2020968"/>
            <a:ext cx="93499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+mj-lt"/>
              </a:rPr>
              <a:t>Se decreto aislamiento selectivo con distanciamiento individual, responsable y reactivación económica segura.</a:t>
            </a:r>
          </a:p>
          <a:p>
            <a:pPr algn="just"/>
            <a:endParaRPr lang="es-ES" sz="2400" dirty="0">
              <a:latin typeface="+mj-lt"/>
            </a:endParaRPr>
          </a:p>
          <a:p>
            <a:pPr algn="just"/>
            <a:r>
              <a:rPr lang="es-ES" sz="2400" b="1" dirty="0" smtClean="0">
                <a:latin typeface="+mj-lt"/>
              </a:rPr>
              <a:t>Una pandemia tiene 3 fases:</a:t>
            </a:r>
            <a:endParaRPr lang="es-ES" sz="2400" dirty="0" smtClean="0">
              <a:latin typeface="+mj-lt"/>
            </a:endParaRPr>
          </a:p>
          <a:p>
            <a:pPr algn="just"/>
            <a:endParaRPr lang="es-ES" sz="24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+mj-lt"/>
              </a:rPr>
              <a:t>Fase de preparación (alerta)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+mj-lt"/>
              </a:rPr>
              <a:t>Fase de contención ( primer caso</a:t>
            </a:r>
            <a:r>
              <a:rPr lang="es-ES" sz="2400" dirty="0" smtClean="0">
                <a:latin typeface="+mj-lt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+mj-lt"/>
              </a:rPr>
              <a:t>Fase de mitigación (medidas) para disminuir el impacto de la enfermedad (morbilidad y mortalidad).</a:t>
            </a:r>
            <a:endParaRPr lang="en-US" sz="2400" dirty="0">
              <a:latin typeface="+mj-lt"/>
            </a:endParaRPr>
          </a:p>
          <a:p>
            <a:pPr algn="just"/>
            <a:endParaRPr lang="es-ES" sz="20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20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20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3" y="83551"/>
            <a:ext cx="1162343" cy="11623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222" y="2012747"/>
            <a:ext cx="2404124" cy="16910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21033" y="1324360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Decreto 655/2022 28 de abril</a:t>
            </a:r>
          </a:p>
        </p:txBody>
      </p:sp>
    </p:spTree>
    <p:extLst>
      <p:ext uri="{BB962C8B-B14F-4D97-AF65-F5344CB8AC3E}">
        <p14:creationId xmlns:p14="http://schemas.microsoft.com/office/powerpoint/2010/main" val="21238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02" y="1962288"/>
            <a:ext cx="10241578" cy="42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6" y="2855167"/>
            <a:ext cx="11472884" cy="26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95" y="2105025"/>
            <a:ext cx="6432180" cy="4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752724"/>
            <a:ext cx="8941740" cy="18764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939DE72-CE7F-0381-4879-76AA7B36032B}"/>
              </a:ext>
            </a:extLst>
          </p:cNvPr>
          <p:cNvSpPr txBox="1"/>
          <p:nvPr/>
        </p:nvSpPr>
        <p:spPr>
          <a:xfrm>
            <a:off x="9376229" y="5134228"/>
            <a:ext cx="221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+mj-lt"/>
              </a:rPr>
              <a:t>Dificultad respiratoria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1B46ACE8-155A-11F3-F429-FBAF04E93108}"/>
              </a:ext>
            </a:extLst>
          </p:cNvPr>
          <p:cNvCxnSpPr>
            <a:endCxn id="3" idx="0"/>
          </p:cNvCxnSpPr>
          <p:nvPr/>
        </p:nvCxnSpPr>
        <p:spPr>
          <a:xfrm>
            <a:off x="10484609" y="4629149"/>
            <a:ext cx="1" cy="50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13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471737"/>
            <a:ext cx="8953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6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fallecidos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921" y="2286000"/>
            <a:ext cx="7374246" cy="16091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36" y="4302824"/>
            <a:ext cx="3448531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8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fallecidos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73" y="2500901"/>
            <a:ext cx="9174848" cy="29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56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fallecidos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73" y="2173026"/>
            <a:ext cx="9229275" cy="36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2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7875" y="1170427"/>
            <a:ext cx="920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Comportamiento fallecidos COVID-19, Itagüí</a:t>
            </a:r>
          </a:p>
          <a:p>
            <a:r>
              <a:rPr lang="es-ES" sz="1200" b="1" dirty="0" smtClean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Corte: 04/08/2022</a:t>
            </a:r>
            <a:endParaRPr lang="es-ES" sz="1200" b="1" dirty="0">
              <a:solidFill>
                <a:srgbClr val="0055B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319338"/>
            <a:ext cx="8520113" cy="36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6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80364"/>
            <a:ext cx="12192000" cy="1177636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39458" y="2005511"/>
            <a:ext cx="712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Monitoreo, seguimiento masivo y sistemático</a:t>
            </a:r>
            <a:endParaRPr lang="es-ES" sz="2800" b="1" dirty="0"/>
          </a:p>
        </p:txBody>
      </p:sp>
      <p:pic>
        <p:nvPicPr>
          <p:cNvPr id="1030" name="Picture 6" descr="Ponte en modo PR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58" y="2965582"/>
            <a:ext cx="6277665" cy="22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421033" y="1324360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Decreto 1374/2020 PRASS</a:t>
            </a:r>
          </a:p>
        </p:txBody>
      </p:sp>
    </p:spTree>
    <p:extLst>
      <p:ext uri="{BB962C8B-B14F-4D97-AF65-F5344CB8AC3E}">
        <p14:creationId xmlns:p14="http://schemas.microsoft.com/office/powerpoint/2010/main" val="11132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66983" y="2266369"/>
            <a:ext cx="104093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Ninguna vacuna tiene efectividad del 100% en la prevención del contagio.</a:t>
            </a:r>
            <a:endParaRPr lang="es-ES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Estas medidas son para personas vacunadas y no vacunadas.</a:t>
            </a:r>
            <a:endParaRPr lang="es-ES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Distanciamiento individual responsable.</a:t>
            </a:r>
            <a:endParaRPr lang="es-ES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Medidas de reactivación progresiva en actividades económicas y sociales de acuerdo a los protocolos de bioseguridad. No habrá toques de queda ni restricciones de horario.</a:t>
            </a:r>
            <a:endParaRPr lang="es-ES" sz="2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14" y="1927306"/>
            <a:ext cx="2163651" cy="16450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94632" y="1556529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Medidas de Bioseguridad y Autocuidado</a:t>
            </a:r>
          </a:p>
        </p:txBody>
      </p:sp>
    </p:spTree>
    <p:extLst>
      <p:ext uri="{BB962C8B-B14F-4D97-AF65-F5344CB8AC3E}">
        <p14:creationId xmlns:p14="http://schemas.microsoft.com/office/powerpoint/2010/main" val="24240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151643"/>
            <a:ext cx="956281" cy="9562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94162" y="2187553"/>
            <a:ext cx="115639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endParaRPr lang="es-ES" dirty="0"/>
          </a:p>
          <a:p>
            <a:r>
              <a:rPr lang="es-ES" dirty="0"/>
              <a:t>Aislamiento selectivo en municipios cuando las UCI tengan su ocupación mayor a 85%.</a:t>
            </a:r>
          </a:p>
          <a:p>
            <a:endParaRPr lang="es-ES" dirty="0"/>
          </a:p>
          <a:p>
            <a:r>
              <a:rPr lang="es-ES" dirty="0"/>
              <a:t>Plan nacional de vacunación.</a:t>
            </a:r>
          </a:p>
          <a:p>
            <a:endParaRPr lang="es-ES" dirty="0"/>
          </a:p>
          <a:p>
            <a:r>
              <a:rPr lang="es-ES" dirty="0"/>
              <a:t>Las entidades territoriales no podrán exigir carnet de vacunación.</a:t>
            </a:r>
          </a:p>
          <a:p>
            <a:endParaRPr lang="es-ES" dirty="0"/>
          </a:p>
          <a:p>
            <a:r>
              <a:rPr lang="es-ES" dirty="0"/>
              <a:t>Retiro del uso del tapabocas.</a:t>
            </a:r>
          </a:p>
          <a:p>
            <a:endParaRPr lang="es-ES" dirty="0"/>
          </a:p>
          <a:p>
            <a:r>
              <a:rPr lang="es-ES" dirty="0"/>
              <a:t>Vacunación </a:t>
            </a:r>
            <a:r>
              <a:rPr lang="es-ES" dirty="0" smtClean="0"/>
              <a:t>70-40%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96" y="3269214"/>
            <a:ext cx="3322084" cy="211699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94632" y="1556529"/>
            <a:ext cx="92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Medidas de Bioseguridad y Autocuidado</a:t>
            </a:r>
          </a:p>
        </p:txBody>
      </p:sp>
    </p:spTree>
    <p:extLst>
      <p:ext uri="{BB962C8B-B14F-4D97-AF65-F5344CB8AC3E}">
        <p14:creationId xmlns:p14="http://schemas.microsoft.com/office/powerpoint/2010/main" val="19511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29237" y="1455643"/>
            <a:ext cx="106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Protocolos de bioseguridad para prevenir el COVID-19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42471" y="2845202"/>
            <a:ext cx="5824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marL="0" indent="0">
              <a:buNone/>
            </a:pPr>
            <a:r>
              <a:rPr lang="es-CO" dirty="0"/>
              <a:t>Medidas Generales:</a:t>
            </a:r>
          </a:p>
          <a:p>
            <a:r>
              <a:rPr lang="es-CO" dirty="0"/>
              <a:t>Autocuidado.</a:t>
            </a:r>
          </a:p>
          <a:p>
            <a:r>
              <a:rPr lang="es-CO" dirty="0"/>
              <a:t>Esquema de vacunación y refuerzo.</a:t>
            </a:r>
          </a:p>
          <a:p>
            <a:r>
              <a:rPr lang="es-CO" dirty="0"/>
              <a:t>Lavado e higiene de manos.</a:t>
            </a:r>
          </a:p>
          <a:p>
            <a:r>
              <a:rPr lang="es-CO" dirty="0"/>
              <a:t>Distanciamiento físico, evite aglomeraciones.</a:t>
            </a:r>
          </a:p>
          <a:p>
            <a:r>
              <a:rPr lang="es-CO" dirty="0"/>
              <a:t>Ventilación.</a:t>
            </a:r>
          </a:p>
          <a:p>
            <a:r>
              <a:rPr lang="es-CO" dirty="0"/>
              <a:t>Aislamiento preventivo si presenta síntomas respiratorios.</a:t>
            </a:r>
          </a:p>
          <a:p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84" y="2444146"/>
            <a:ext cx="3472268" cy="23083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92474" y="2140807"/>
            <a:ext cx="1065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Resolución 692 del 29 abril/2022</a:t>
            </a:r>
          </a:p>
        </p:txBody>
      </p:sp>
    </p:spTree>
    <p:extLst>
      <p:ext uri="{BB962C8B-B14F-4D97-AF65-F5344CB8AC3E}">
        <p14:creationId xmlns:p14="http://schemas.microsoft.com/office/powerpoint/2010/main" val="6820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796530" y="2567910"/>
            <a:ext cx="6098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marL="0" indent="0">
              <a:buNone/>
            </a:pPr>
            <a:r>
              <a:rPr lang="es-ES" dirty="0">
                <a:solidFill>
                  <a:srgbClr val="0055B2"/>
                </a:solidFill>
              </a:rPr>
              <a:t>Uso de tapabocas:</a:t>
            </a:r>
          </a:p>
          <a:p>
            <a:endParaRPr lang="es-ES" dirty="0"/>
          </a:p>
          <a:p>
            <a:r>
              <a:rPr lang="es-ES" dirty="0"/>
              <a:t>Si la cobertura es menor del 70% y 40%.</a:t>
            </a:r>
          </a:p>
          <a:p>
            <a:r>
              <a:rPr lang="es-ES" dirty="0"/>
              <a:t>No en colegios y escuelas.</a:t>
            </a:r>
          </a:p>
          <a:p>
            <a:r>
              <a:rPr lang="es-ES" dirty="0"/>
              <a:t>Se recomienda en personas con comorbilidades y en personas no vacunados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Transporte público y instituciones de salud.</a:t>
            </a:r>
            <a:endParaRPr lang="es-ES" dirty="0"/>
          </a:p>
          <a:p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74" y="2445780"/>
            <a:ext cx="3792639" cy="227558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92474" y="1529736"/>
            <a:ext cx="106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Resolución 692 del 29 abril/2022</a:t>
            </a:r>
          </a:p>
        </p:txBody>
      </p:sp>
    </p:spTree>
    <p:extLst>
      <p:ext uri="{BB962C8B-B14F-4D97-AF65-F5344CB8AC3E}">
        <p14:creationId xmlns:p14="http://schemas.microsoft.com/office/powerpoint/2010/main" val="31931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790106"/>
            <a:ext cx="12192000" cy="1067893"/>
          </a:xfrm>
          <a:prstGeom prst="rect">
            <a:avLst/>
          </a:prstGeom>
          <a:solidFill>
            <a:srgbClr val="005CA9"/>
          </a:solid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7" y="110836"/>
            <a:ext cx="1562100" cy="1562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187" y="5899850"/>
            <a:ext cx="6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Secretaría de Salud y Protección Social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Equipo COVID19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97992" y="2778137"/>
            <a:ext cx="6396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r>
              <a:rPr lang="es-ES" dirty="0" smtClean="0"/>
              <a:t>El </a:t>
            </a:r>
            <a:r>
              <a:rPr lang="es-ES" dirty="0"/>
              <a:t>cual tiene como objetivo cortar la cadena de transmisión.</a:t>
            </a:r>
          </a:p>
          <a:p>
            <a:r>
              <a:rPr lang="es-ES" dirty="0"/>
              <a:t>Se reduce el tiempo de aislamiento a 7 días.</a:t>
            </a:r>
          </a:p>
          <a:p>
            <a:endParaRPr lang="es-ES" dirty="0"/>
          </a:p>
          <a:p>
            <a:r>
              <a:rPr lang="es-ES" dirty="0"/>
              <a:t>Pruebas de COVID-19</a:t>
            </a:r>
          </a:p>
          <a:p>
            <a:r>
              <a:rPr lang="es-ES" dirty="0"/>
              <a:t>Antígenos</a:t>
            </a:r>
          </a:p>
          <a:p>
            <a:r>
              <a:rPr lang="es-ES" dirty="0"/>
              <a:t>PCR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0" y="2796324"/>
            <a:ext cx="3699878" cy="246574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91015" y="2084396"/>
            <a:ext cx="920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Decreto 1374/2020 PRASS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29237" y="1455643"/>
            <a:ext cx="106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55B2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Nuevos lineamientos para el uso de pruebas COVID-19</a:t>
            </a:r>
          </a:p>
        </p:txBody>
      </p:sp>
    </p:spTree>
    <p:extLst>
      <p:ext uri="{BB962C8B-B14F-4D97-AF65-F5344CB8AC3E}">
        <p14:creationId xmlns:p14="http://schemas.microsoft.com/office/powerpoint/2010/main" val="20810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870</Words>
  <Application>Microsoft Office PowerPoint</Application>
  <PresentationFormat>Panorámica</PresentationFormat>
  <Paragraphs>183</Paragraphs>
  <Slides>39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Resolución 419 de 2022</vt:lpstr>
      <vt:lpstr>Presentación de PowerPoint</vt:lpstr>
      <vt:lpstr>Segundo refuerzo personas entre 18 y 49 años</vt:lpstr>
      <vt:lpstr>Mortalidad por Covid-19 según esquema de vacunación</vt:lpstr>
      <vt:lpstr>Presentación de PowerPoint</vt:lpstr>
      <vt:lpstr>Presentación de PowerPoint</vt:lpstr>
      <vt:lpstr>Presentación de PowerPoint</vt:lpstr>
      <vt:lpstr>296 dosis diarias en promedio  79% refuerzos</vt:lpstr>
      <vt:lpstr>IPS VACUNADORAS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Ximena Muñoz Jurado</cp:lastModifiedBy>
  <cp:revision>91</cp:revision>
  <dcterms:created xsi:type="dcterms:W3CDTF">2020-01-03T19:29:38Z</dcterms:created>
  <dcterms:modified xsi:type="dcterms:W3CDTF">2022-08-10T17:03:52Z</dcterms:modified>
</cp:coreProperties>
</file>